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5" r:id="rId2"/>
    <p:sldMasterId id="2147483730" r:id="rId3"/>
    <p:sldMasterId id="2147483735" r:id="rId4"/>
  </p:sldMasterIdLst>
  <p:notesMasterIdLst>
    <p:notesMasterId r:id="rId59"/>
  </p:notesMasterIdLst>
  <p:sldIdLst>
    <p:sldId id="2147470705" r:id="rId5"/>
    <p:sldId id="2147470664" r:id="rId6"/>
    <p:sldId id="2147470619" r:id="rId7"/>
    <p:sldId id="6174" r:id="rId8"/>
    <p:sldId id="2147470622" r:id="rId9"/>
    <p:sldId id="2147470665" r:id="rId10"/>
    <p:sldId id="2147470597" r:id="rId11"/>
    <p:sldId id="2147470598" r:id="rId12"/>
    <p:sldId id="2147470593" r:id="rId13"/>
    <p:sldId id="2147470594" r:id="rId14"/>
    <p:sldId id="2147470666" r:id="rId15"/>
    <p:sldId id="2147470599" r:id="rId16"/>
    <p:sldId id="2147470627" r:id="rId17"/>
    <p:sldId id="2147470630" r:id="rId18"/>
    <p:sldId id="2147470629" r:id="rId19"/>
    <p:sldId id="2146847350" r:id="rId20"/>
    <p:sldId id="2147470601" r:id="rId21"/>
    <p:sldId id="2147470667" r:id="rId22"/>
    <p:sldId id="2147470682" r:id="rId23"/>
    <p:sldId id="1049" r:id="rId24"/>
    <p:sldId id="1155" r:id="rId25"/>
    <p:sldId id="1050" r:id="rId26"/>
    <p:sldId id="2147470570" r:id="rId27"/>
    <p:sldId id="2147470687" r:id="rId28"/>
    <p:sldId id="2147470513" r:id="rId29"/>
    <p:sldId id="2147470515" r:id="rId30"/>
    <p:sldId id="2147470479" r:id="rId31"/>
    <p:sldId id="2147470424" r:id="rId32"/>
    <p:sldId id="2147470347" r:id="rId33"/>
    <p:sldId id="2147470463" r:id="rId34"/>
    <p:sldId id="2147470480" r:id="rId35"/>
    <p:sldId id="2147470483" r:id="rId36"/>
    <p:sldId id="2147470484" r:id="rId37"/>
    <p:sldId id="2147470489" r:id="rId38"/>
    <p:sldId id="2147470493" r:id="rId39"/>
    <p:sldId id="2147470494" r:id="rId40"/>
    <p:sldId id="2147470492" r:id="rId41"/>
    <p:sldId id="2147470534" r:id="rId42"/>
    <p:sldId id="2147470535" r:id="rId43"/>
    <p:sldId id="2147470691" r:id="rId44"/>
    <p:sldId id="2147470672" r:id="rId45"/>
    <p:sldId id="2147470694" r:id="rId46"/>
    <p:sldId id="4725" r:id="rId47"/>
    <p:sldId id="2147470704" r:id="rId48"/>
    <p:sldId id="2147470697" r:id="rId49"/>
    <p:sldId id="6559" r:id="rId50"/>
    <p:sldId id="2147470701" r:id="rId51"/>
    <p:sldId id="2147470698" r:id="rId52"/>
    <p:sldId id="2147470696" r:id="rId53"/>
    <p:sldId id="2147470703" r:id="rId54"/>
    <p:sldId id="2147470693" r:id="rId55"/>
    <p:sldId id="2147470680" r:id="rId56"/>
    <p:sldId id="2147470661" r:id="rId57"/>
    <p:sldId id="214747070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9C2706-7B56-0DA1-D36B-5058A166FD8E}" name="Yaglikci  Abdullah Giray" initials="YAG" userId="S::yaglikca@ethz.ch::9d4a6345-5013-481a-aed7-5910ce0bef1f" providerId="AD"/>
  <p188:author id="{25D29E55-6E1B-8098-0CC8-6F8A5879E72E}" name="lois.orosa.nogueira@gmail.com" initials="lo" userId="S::urn:spo:guest#lois.orosa.nogueira@gmail.com::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3]" lastIdx="1" clrIdx="2"/>
  <p:cmAuthor id="4" name="ggqd_e6b7e@idethz.onmicrosoft.com" initials="g" lastIdx="3" clrIdx="3">
    <p:extLst>
      <p:ext uri="{19B8F6BF-5375-455C-9EA6-DF929625EA0E}">
        <p15:presenceInfo xmlns:p15="http://schemas.microsoft.com/office/powerpoint/2012/main" userId="S::ggqd_e6b7e@ethz.ch::93ad1454-b441-4862-aa2c-ecbd07735b47" providerId="AD"/>
      </p:ext>
    </p:extLst>
  </p:cmAuthor>
  <p:cmAuthor id="5" name="Patel  Minesh Hamenbhai" initials="PH" lastIdx="2" clrIdx="4">
    <p:extLst>
      <p:ext uri="{19B8F6BF-5375-455C-9EA6-DF929625EA0E}">
        <p15:presenceInfo xmlns:p15="http://schemas.microsoft.com/office/powerpoint/2012/main" userId="S::mpatel@ethz.ch::6a2c18ab-280a-4d17-9acd-93b2f4ff5d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36E"/>
    <a:srgbClr val="2E75B6"/>
    <a:srgbClr val="FFCECC"/>
    <a:srgbClr val="FBCBC8"/>
    <a:srgbClr val="00B282"/>
    <a:srgbClr val="C7615F"/>
    <a:srgbClr val="1D99E9"/>
    <a:srgbClr val="1B83C5"/>
    <a:srgbClr val="FFFFFF"/>
    <a:srgbClr val="8C3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/>
    <p:restoredTop sz="89394"/>
  </p:normalViewPr>
  <p:slideViewPr>
    <p:cSldViewPr snapToGrid="0" snapToObjects="1">
      <p:cViewPr varScale="1">
        <p:scale>
          <a:sx n="112" d="100"/>
          <a:sy n="112" d="100"/>
        </p:scale>
        <p:origin x="1520" y="192"/>
      </p:cViewPr>
      <p:guideLst>
        <p:guide orient="horz" pos="2160"/>
        <p:guide pos="2880"/>
      </p:guideLst>
    </p:cSldViewPr>
  </p:slideViewPr>
  <p:notesTextViewPr>
    <p:cViewPr>
      <p:scale>
        <a:sx n="95" d="100"/>
        <a:sy n="95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ka/Documents/Projects/MetaStore/MetaStore-Plo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ka/Documents/Projects/MetaStore/MetaStore-Plo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ka/Documents/Projects/MetaStore/MetaStore-Plo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794452531705"/>
          <c:y val="0.4720811877737654"/>
          <c:w val="0.78471736236717449"/>
          <c:h val="0.51805209680702957"/>
        </c:manualLayout>
      </c:layout>
      <c:pieChart>
        <c:varyColors val="1"/>
        <c:ser>
          <c:idx val="0"/>
          <c:order val="0"/>
          <c:spPr>
            <a:ln w="158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ABD1F4"/>
              </a:solidFill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71E-EB4D-9767-B442049C9475}"/>
              </c:ext>
            </c:extLst>
          </c:dPt>
          <c:dPt>
            <c:idx val="1"/>
            <c:bubble3D val="0"/>
            <c:spPr>
              <a:solidFill>
                <a:srgbClr val="8BB778"/>
              </a:solidFill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71E-EB4D-9767-B442049C9475}"/>
              </c:ext>
            </c:extLst>
          </c:dPt>
          <c:dPt>
            <c:idx val="2"/>
            <c:bubble3D val="0"/>
            <c:spPr>
              <a:solidFill>
                <a:srgbClr val="ED8682"/>
              </a:solidFill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71E-EB4D-9767-B442049C9475}"/>
              </c:ext>
            </c:extLst>
          </c:dPt>
          <c:dLbls>
            <c:delete val="1"/>
          </c:dLbls>
          <c:cat>
            <c:strRef>
              <c:f>Sheet1!$A$5:$A$7</c:f>
              <c:strCache>
                <c:ptCount val="3"/>
                <c:pt idx="0">
                  <c:v>Species#1</c:v>
                </c:pt>
                <c:pt idx="1">
                  <c:v>Species#2</c:v>
                </c:pt>
                <c:pt idx="2">
                  <c:v>Species#3</c:v>
                </c:pt>
              </c:strCache>
            </c:strRef>
          </c:cat>
          <c:val>
            <c:numRef>
              <c:f>Sheet1!$B$5:$B$7</c:f>
              <c:numCache>
                <c:formatCode>0%</c:formatCode>
                <c:ptCount val="3"/>
                <c:pt idx="0">
                  <c:v>0.6</c:v>
                </c:pt>
                <c:pt idx="1">
                  <c:v>0.25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1E-EB4D-9767-B442049C947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Cambria" panose="02040503050406030204" pitchFamily="18" charset="0"/>
        </a:defRPr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93794452531705"/>
          <c:y val="0.4720811877737654"/>
          <c:w val="0.78471736236717449"/>
          <c:h val="0.51805209680702957"/>
        </c:manualLayout>
      </c:layout>
      <c:pieChart>
        <c:varyColors val="1"/>
        <c:ser>
          <c:idx val="0"/>
          <c:order val="0"/>
          <c:spPr>
            <a:ln w="158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ABD1F4"/>
              </a:solidFill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71E-EB4D-9767-B442049C9475}"/>
              </c:ext>
            </c:extLst>
          </c:dPt>
          <c:dPt>
            <c:idx val="1"/>
            <c:bubble3D val="0"/>
            <c:spPr>
              <a:solidFill>
                <a:srgbClr val="8BB778"/>
              </a:solidFill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71E-EB4D-9767-B442049C9475}"/>
              </c:ext>
            </c:extLst>
          </c:dPt>
          <c:dPt>
            <c:idx val="2"/>
            <c:bubble3D val="0"/>
            <c:spPr>
              <a:solidFill>
                <a:srgbClr val="ED8682"/>
              </a:solidFill>
              <a:ln w="15875">
                <a:solidFill>
                  <a:schemeClr val="tx1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71E-EB4D-9767-B442049C9475}"/>
              </c:ext>
            </c:extLst>
          </c:dPt>
          <c:dLbls>
            <c:delete val="1"/>
          </c:dLbls>
          <c:cat>
            <c:strRef>
              <c:f>Sheet1!$A$5:$A$7</c:f>
              <c:strCache>
                <c:ptCount val="3"/>
                <c:pt idx="0">
                  <c:v>Species#1</c:v>
                </c:pt>
                <c:pt idx="1">
                  <c:v>Species#2</c:v>
                </c:pt>
                <c:pt idx="2">
                  <c:v>Species#3</c:v>
                </c:pt>
              </c:strCache>
            </c:strRef>
          </c:cat>
          <c:val>
            <c:numRef>
              <c:f>Sheet1!$B$5:$B$7</c:f>
              <c:numCache>
                <c:formatCode>0%</c:formatCode>
                <c:ptCount val="3"/>
                <c:pt idx="0">
                  <c:v>0.6</c:v>
                </c:pt>
                <c:pt idx="1">
                  <c:v>0.25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71E-EB4D-9767-B442049C947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latin typeface="Cambria" panose="02040503050406030204" pitchFamily="18" charset="0"/>
        </a:defRPr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077496267223978E-2"/>
          <c:y val="0.17493390665025657"/>
          <c:w val="0.90489957735231141"/>
          <c:h val="0.663545825033443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motivation!$B$73</c:f>
              <c:strCache>
                <c:ptCount val="1"/>
                <c:pt idx="0">
                  <c:v>No I/O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numRef>
              <c:f>motivation!$C$72:$D$72</c:f>
              <c:numCache>
                <c:formatCode>General</c:formatCode>
                <c:ptCount val="2"/>
                <c:pt idx="0">
                  <c:v>0.7</c:v>
                </c:pt>
                <c:pt idx="1">
                  <c:v>1.4</c:v>
                </c:pt>
              </c:numCache>
            </c:numRef>
          </c:cat>
          <c:val>
            <c:numRef>
              <c:f>motivation!$C$73:$D$73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EA-5848-86AF-BDBB6922D04B}"/>
            </c:ext>
          </c:extLst>
        </c:ser>
        <c:ser>
          <c:idx val="1"/>
          <c:order val="1"/>
          <c:tx>
            <c:strRef>
              <c:f>motivation!$B$74</c:f>
              <c:strCache>
                <c:ptCount val="1"/>
                <c:pt idx="0">
                  <c:v>Performance-Optimized</c:v>
                </c:pt>
              </c:strCache>
            </c:strRef>
          </c:tx>
          <c:spPr>
            <a:solidFill>
              <a:schemeClr val="accent1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numRef>
              <c:f>motivation!$C$72:$D$72</c:f>
              <c:numCache>
                <c:formatCode>General</c:formatCode>
                <c:ptCount val="2"/>
                <c:pt idx="0">
                  <c:v>0.7</c:v>
                </c:pt>
                <c:pt idx="1">
                  <c:v>1.4</c:v>
                </c:pt>
              </c:numCache>
            </c:numRef>
          </c:cat>
          <c:val>
            <c:numRef>
              <c:f>motivation!$C$74:$D$74</c:f>
              <c:numCache>
                <c:formatCode>General</c:formatCode>
                <c:ptCount val="2"/>
                <c:pt idx="0">
                  <c:v>0.31054429639988518</c:v>
                </c:pt>
                <c:pt idx="1">
                  <c:v>0.24298513292018692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EA-5848-86AF-BDBB6922D04B}"/>
            </c:ext>
          </c:extLst>
        </c:ser>
        <c:ser>
          <c:idx val="2"/>
          <c:order val="2"/>
          <c:tx>
            <c:strRef>
              <c:f>motivation!$B$75</c:f>
              <c:strCache>
                <c:ptCount val="1"/>
                <c:pt idx="0">
                  <c:v>Cost-Optimized</c:v>
                </c:pt>
              </c:strCache>
            </c:strRef>
          </c:tx>
          <c:spPr>
            <a:solidFill>
              <a:schemeClr val="accent3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numRef>
              <c:f>motivation!$C$72:$D$72</c:f>
              <c:numCache>
                <c:formatCode>General</c:formatCode>
                <c:ptCount val="2"/>
                <c:pt idx="0">
                  <c:v>0.7</c:v>
                </c:pt>
                <c:pt idx="1">
                  <c:v>1.4</c:v>
                </c:pt>
              </c:numCache>
            </c:numRef>
          </c:cat>
          <c:val>
            <c:numRef>
              <c:f>motivation!$C$75:$D$75</c:f>
              <c:numCache>
                <c:formatCode>General</c:formatCode>
                <c:ptCount val="2"/>
                <c:pt idx="0">
                  <c:v>3.6270438286608968E-2</c:v>
                </c:pt>
                <c:pt idx="1">
                  <c:v>2.5495718440097966E-2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EA-5848-86AF-BDBB6922D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56334511"/>
        <c:axId val="256213551"/>
      </c:barChart>
      <c:catAx>
        <c:axId val="256334511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56213551"/>
        <c:crosses val="autoZero"/>
        <c:auto val="1"/>
        <c:lblAlgn val="ctr"/>
        <c:lblOffset val="100"/>
        <c:noMultiLvlLbl val="0"/>
      </c:catAx>
      <c:valAx>
        <c:axId val="256213551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in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56334511"/>
        <c:crosses val="autoZero"/>
        <c:crossBetween val="between"/>
      </c:valAx>
      <c:spPr>
        <a:noFill/>
        <a:ln w="15875"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7.872699984734885E-2"/>
          <c:y val="2.3694722420369251E-2"/>
          <c:w val="0.9074020348149513"/>
          <c:h val="0.10956974488682195"/>
        </c:manualLayout>
      </c:layout>
      <c:overlay val="0"/>
      <c:spPr>
        <a:noFill/>
        <a:ln w="15875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Corbel" panose="020B0503020204020204" pitchFamily="34" charset="0"/>
              <a:ea typeface="+mn-ea"/>
              <a:cs typeface="+mn-cs"/>
            </a:defRPr>
          </a:pPr>
          <a:endParaRPr lang="en-CH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1">
          <a:solidFill>
            <a:schemeClr val="tx1"/>
          </a:solidFill>
          <a:latin typeface="Corbel" panose="020B0503020204020204" pitchFamily="34" charset="0"/>
        </a:defRPr>
      </a:pPr>
      <a:endParaRPr lang="en-C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625793742743349E-2"/>
          <c:y val="5.9995147121564597E-2"/>
          <c:w val="0.90515498445314735"/>
          <c:h val="0.764580736742540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motivation!$B$47</c:f>
              <c:strCache>
                <c:ptCount val="1"/>
                <c:pt idx="0">
                  <c:v>SSD-C</c:v>
                </c:pt>
              </c:strCache>
            </c:strRef>
          </c:tx>
          <c:spPr>
            <a:solidFill>
              <a:srgbClr val="7030A0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numRef>
              <c:f>motivation!$C$46:$D$46</c:f>
              <c:numCache>
                <c:formatCode>General</c:formatCode>
                <c:ptCount val="2"/>
                <c:pt idx="0">
                  <c:v>0.7</c:v>
                </c:pt>
                <c:pt idx="1">
                  <c:v>1.4</c:v>
                </c:pt>
              </c:numCache>
            </c:numRef>
          </c:cat>
          <c:val>
            <c:numRef>
              <c:f>motivation!$C$47:$D$47</c:f>
              <c:numCache>
                <c:formatCode>General</c:formatCode>
                <c:ptCount val="2"/>
                <c:pt idx="0">
                  <c:v>3.6270438286608968E-2</c:v>
                </c:pt>
                <c:pt idx="1">
                  <c:v>2.5495718440097966E-2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4D-0A47-93B6-D89EB01E739E}"/>
            </c:ext>
          </c:extLst>
        </c:ser>
        <c:ser>
          <c:idx val="1"/>
          <c:order val="1"/>
          <c:tx>
            <c:strRef>
              <c:f>motivation!$B$48</c:f>
              <c:strCache>
                <c:ptCount val="1"/>
                <c:pt idx="0">
                  <c:v>SSD-P</c:v>
                </c:pt>
              </c:strCache>
            </c:strRef>
          </c:tx>
          <c:spPr>
            <a:solidFill>
              <a:schemeClr val="accent1"/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numRef>
              <c:f>motivation!$C$46:$D$46</c:f>
              <c:numCache>
                <c:formatCode>General</c:formatCode>
                <c:ptCount val="2"/>
                <c:pt idx="0">
                  <c:v>0.7</c:v>
                </c:pt>
                <c:pt idx="1">
                  <c:v>1.4</c:v>
                </c:pt>
              </c:numCache>
            </c:numRef>
          </c:cat>
          <c:val>
            <c:numRef>
              <c:f>motivation!$C$48:$D$48</c:f>
              <c:numCache>
                <c:formatCode>General</c:formatCode>
                <c:ptCount val="2"/>
                <c:pt idx="0">
                  <c:v>0.31054429639988518</c:v>
                </c:pt>
                <c:pt idx="1">
                  <c:v>0.24298513292018692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4D-0A47-93B6-D89EB01E739E}"/>
            </c:ext>
          </c:extLst>
        </c:ser>
        <c:ser>
          <c:idx val="2"/>
          <c:order val="2"/>
          <c:tx>
            <c:strRef>
              <c:f>motivation!$B$49</c:f>
              <c:strCache>
                <c:ptCount val="1"/>
                <c:pt idx="0">
                  <c:v>No-I/O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  <a:effectLst/>
          </c:spPr>
          <c:invertIfNegative val="0"/>
          <c:cat>
            <c:numRef>
              <c:f>motivation!$C$46:$D$46</c:f>
              <c:numCache>
                <c:formatCode>General</c:formatCode>
                <c:ptCount val="2"/>
                <c:pt idx="0">
                  <c:v>0.7</c:v>
                </c:pt>
                <c:pt idx="1">
                  <c:v>1.4</c:v>
                </c:pt>
              </c:numCache>
            </c:numRef>
          </c:cat>
          <c:val>
            <c:numRef>
              <c:f>motivation!$C$49:$D$49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4D-0A47-93B6-D89EB01E73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7101407"/>
        <c:axId val="260002687"/>
      </c:barChart>
      <c:catAx>
        <c:axId val="217101407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60002687"/>
        <c:crosses val="autoZero"/>
        <c:auto val="1"/>
        <c:lblAlgn val="ctr"/>
        <c:lblOffset val="100"/>
        <c:noMultiLvlLbl val="0"/>
      </c:catAx>
      <c:valAx>
        <c:axId val="26000268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in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7101407"/>
        <c:crosses val="autoZero"/>
        <c:crossBetween val="between"/>
        <c:majorUnit val="0.2"/>
        <c:minorUnit val="0.1"/>
      </c:valAx>
      <c:spPr>
        <a:noFill/>
        <a:ln w="15875">
          <a:solidFill>
            <a:sysClr val="windowText" lastClr="000000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 b="1">
          <a:solidFill>
            <a:schemeClr val="tx1"/>
          </a:solidFill>
        </a:defRPr>
      </a:pPr>
      <a:endParaRPr lang="en-C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 w="15875">
              <a:solidFill>
                <a:schemeClr val="tx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 w="158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C57-9D46-A46E-68738C39AC90}"/>
              </c:ext>
            </c:extLst>
          </c:dPt>
          <c:dPt>
            <c:idx val="1"/>
            <c:invertIfNegative val="0"/>
            <c:bubble3D val="0"/>
            <c:spPr>
              <a:solidFill>
                <a:srgbClr val="AFABAB"/>
              </a:solidFill>
              <a:ln w="158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C57-9D46-A46E-68738C39AC90}"/>
              </c:ext>
            </c:extLst>
          </c:dPt>
          <c:dPt>
            <c:idx val="2"/>
            <c:invertIfNegative val="0"/>
            <c:bubble3D val="0"/>
            <c:spPr>
              <a:pattFill prst="dkUpDiag">
                <a:fgClr>
                  <a:schemeClr val="accent3">
                    <a:lumMod val="50000"/>
                  </a:schemeClr>
                </a:fgClr>
                <a:bgClr>
                  <a:schemeClr val="bg1"/>
                </a:bgClr>
              </a:pattFill>
              <a:ln w="158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C57-9D46-A46E-68738C39AC90}"/>
              </c:ext>
            </c:extLst>
          </c:dPt>
          <c:dPt>
            <c:idx val="3"/>
            <c:invertIfNegative val="0"/>
            <c:bubble3D val="0"/>
            <c:spPr>
              <a:pattFill prst="dkUpDiag">
                <a:fgClr>
                  <a:srgbClr val="AFABAB"/>
                </a:fgClr>
                <a:bgClr>
                  <a:schemeClr val="bg1"/>
                </a:bgClr>
              </a:pattFill>
              <a:ln w="158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C57-9D46-A46E-68738C39AC9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58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AC57-9D46-A46E-68738C39AC90}"/>
              </c:ext>
            </c:extLst>
          </c:dPt>
          <c:cat>
            <c:strRef>
              <c:f>'HE-CE'!$B$68:$F$68</c:f>
              <c:strCache>
                <c:ptCount val="5"/>
                <c:pt idx="0">
                  <c:v>Perf-Opt ($)</c:v>
                </c:pt>
                <c:pt idx="1">
                  <c:v>Acc-Opt ($)</c:v>
                </c:pt>
                <c:pt idx="2">
                  <c:v>Perf-Opt($$$)</c:v>
                </c:pt>
                <c:pt idx="3">
                  <c:v>Acc-Opt ($$$)</c:v>
                </c:pt>
                <c:pt idx="4">
                  <c:v>MegIS ($)</c:v>
                </c:pt>
              </c:strCache>
            </c:strRef>
          </c:cat>
          <c:val>
            <c:numRef>
              <c:f>'HE-CE'!$B$69:$F$69</c:f>
              <c:numCache>
                <c:formatCode>General</c:formatCode>
                <c:ptCount val="5"/>
                <c:pt idx="0">
                  <c:v>1</c:v>
                </c:pt>
                <c:pt idx="1">
                  <c:v>0.81323741847576647</c:v>
                </c:pt>
                <c:pt idx="2">
                  <c:v>6.8304056727777489</c:v>
                </c:pt>
                <c:pt idx="3">
                  <c:v>2.2454299190556797</c:v>
                </c:pt>
                <c:pt idx="4">
                  <c:v>16.175597899481339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57-9D46-A46E-68738C39AC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3962672"/>
        <c:axId val="1234089872"/>
      </c:barChart>
      <c:catAx>
        <c:axId val="1233962672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noFill/>
          <a:ln w="1587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n-CH"/>
          </a:p>
        </c:txPr>
        <c:crossAx val="1234089872"/>
        <c:crosses val="autoZero"/>
        <c:auto val="1"/>
        <c:lblAlgn val="ctr"/>
        <c:lblOffset val="100"/>
        <c:noMultiLvlLbl val="0"/>
      </c:catAx>
      <c:valAx>
        <c:axId val="123408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in"/>
        <c:tickLblPos val="nextTo"/>
        <c:spPr>
          <a:noFill/>
          <a:ln w="15875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233962672"/>
        <c:crosses val="autoZero"/>
        <c:crossBetween val="between"/>
      </c:valAx>
      <c:spPr>
        <a:noFill/>
        <a:ln w="15875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 b="1">
          <a:solidFill>
            <a:schemeClr val="tx1"/>
          </a:solidFill>
          <a:latin typeface="Corbel" panose="020B0503020204020204" pitchFamily="34" charset="0"/>
        </a:defRPr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Let's start by looking at some key applications in genome analysis.</a:t>
            </a:r>
          </a:p>
          <a:p>
            <a:endParaRPr lang="en-US" b="0" dirty="0"/>
          </a:p>
          <a:p>
            <a:r>
              <a:rPr lang="en-US" b="0" dirty="0"/>
              <a:t>[CLICK] For example, we can uncover, …</a:t>
            </a:r>
          </a:p>
          <a:p>
            <a:endParaRPr lang="en-US" b="0" dirty="0"/>
          </a:p>
          <a:p>
            <a:r>
              <a:rPr lang="en-US" b="0" dirty="0"/>
              <a:t>To enable many of these applications, we need to analyze the genomic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19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However, filtering reads in a modern SSD can be challenging [CLICK]</a:t>
            </a:r>
          </a:p>
          <a:p>
            <a:r>
              <a:rPr lang="en-GB" dirty="0"/>
              <a:t>Due to different </a:t>
            </a:r>
            <a:r>
              <a:rPr lang="en-GB" dirty="0" err="1"/>
              <a:t>behavior</a:t>
            </a:r>
            <a:r>
              <a:rPr lang="en-GB" dirty="0"/>
              <a:t> across read mapping workloads. [CLICK]</a:t>
            </a:r>
          </a:p>
          <a:p>
            <a:r>
              <a:rPr lang="en-GB" dirty="0"/>
              <a:t>And the limited hardware resources in the SSD. </a:t>
            </a:r>
            <a:r>
              <a:rPr lang="en-GB" b="1" dirty="0"/>
              <a:t>By addressing these challenges [CLICK]</a:t>
            </a:r>
          </a:p>
          <a:p>
            <a:endParaRPr lang="en-GB" b="1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17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propose </a:t>
            </a:r>
            <a:r>
              <a:rPr lang="en-GB" dirty="0" err="1"/>
              <a:t>GenStore</a:t>
            </a:r>
            <a:r>
              <a:rPr lang="en-GB" dirty="0"/>
              <a:t>, the first in-storage processing system designed for genome sequence analysis. [CLICK]</a:t>
            </a:r>
          </a:p>
          <a:p>
            <a:r>
              <a:rPr lang="en-GB" dirty="0"/>
              <a:t>To reduce both the computation [CLICK]</a:t>
            </a:r>
          </a:p>
          <a:p>
            <a:r>
              <a:rPr lang="en-GB" dirty="0"/>
              <a:t>And the data movement overhead [CLICK]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GenStore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high-performance and energy benefits compared to state-of-the-art HW and SW baselines </a:t>
            </a:r>
            <a:r>
              <a:rPr lang="en-GB" dirty="0"/>
              <a:t>[CLICK]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87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Let me briefly talk about other results that are included in the paper before concluding this talk. These include the following: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83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Since the species that are present in a metagenomic sample are not known in advance, 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Metagenomic analysis performs tasks to enable an understanding of the sample’s composition.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Here, I am going to start with showing the genomic sequences of the organisms in the metagenomic sample,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perform metagenomic analysis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First, </a:t>
            </a:r>
            <a:r>
              <a:rPr lang="en-GB" dirty="0"/>
              <a:t>many tools extract k-mers (i.e., </a:t>
            </a:r>
            <a:r>
              <a:rPr lang="en-GB" dirty="0" err="1"/>
              <a:t>subsequences</a:t>
            </a:r>
            <a:r>
              <a:rPr lang="en-GB" dirty="0"/>
              <a:t> of length k) from the input queries in a sample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Second, they find species present/absent in the sample by searching the query k-mers against a large metagenomic database containing information on many species’ genomes. 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Many databases used for various use cases can be very large, </a:t>
            </a:r>
            <a:r>
              <a:rPr lang="en-GB" sz="1200" b="1" i="1" dirty="0">
                <a:solidFill>
                  <a:srgbClr val="C00000"/>
                </a:solidFill>
                <a:effectLst/>
                <a:latin typeface="Corbel" panose="020B0503020204020204" pitchFamily="34" charset="0"/>
              </a:rPr>
              <a:t>for example</a:t>
            </a:r>
            <a:r>
              <a:rPr lang="en-GB" sz="1200" b="1" i="1" dirty="0">
                <a:solidFill>
                  <a:srgbClr val="C00000"/>
                </a:solidFill>
                <a:latin typeface="Corbel" panose="020B0503020204020204" pitchFamily="34" charset="0"/>
              </a:rPr>
              <a:t>, to several TBs or  more than a hundred TBs in emerging databases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/>
              <a:t>This step outputs the IDs of the species that are identified to be present in the sample </a:t>
            </a:r>
          </a:p>
          <a:p>
            <a:endParaRPr lang="en-GB" dirty="0"/>
          </a:p>
          <a:p>
            <a:r>
              <a:rPr lang="en-GB" dirty="0"/>
              <a:t>Finally, some applications perform a third optional step of abundance </a:t>
            </a:r>
            <a:r>
              <a:rPr lang="en-GB" dirty="0" err="1"/>
              <a:t>estimatimation</a:t>
            </a:r>
            <a:r>
              <a:rPr lang="en-GB" dirty="0"/>
              <a:t>,</a:t>
            </a:r>
          </a:p>
          <a:p>
            <a:r>
              <a:rPr lang="en-GB" dirty="0"/>
              <a:t>which calculates the relative frequencies of the occurrence of different species in the sample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06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We </a:t>
            </a:r>
            <a:r>
              <a:rPr lang="en-GB" dirty="0"/>
              <a:t>perform a case study on the throughput of </a:t>
            </a:r>
            <a:r>
              <a:rPr lang="en-CH" sz="1200" dirty="0"/>
              <a:t>metagenomic analysis tools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 dirty="0"/>
              <a:t>with </a:t>
            </a:r>
            <a:r>
              <a:rPr lang="en-GB" sz="1200" dirty="0"/>
              <a:t>various state-of-the-art cost-optimized or performance-optimized SSD configurations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And normalized throughput compared to a hypothetical configuration with zero performance overhead due to storage I/O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 b="0" dirty="0">
                <a:solidFill>
                  <a:srgbClr val="C00000"/>
                </a:solidFill>
                <a:latin typeface="Corbel" panose="020B0503020204020204" pitchFamily="34" charset="0"/>
              </a:rPr>
              <a:t>We observe that I/O data movement causes significant performance overhead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98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82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200" b="1" dirty="0"/>
              <a:t>I/O overhead from moving large, low-reuse data is hard to avoid</a:t>
            </a:r>
          </a:p>
          <a:p>
            <a:r>
              <a:rPr lang="en-GB" dirty="0"/>
              <a:t>One might think it is possible to avoid this overhead by</a:t>
            </a:r>
          </a:p>
          <a:p>
            <a:r>
              <a:rPr lang="en-GB" dirty="0"/>
              <a:t>using sampling techniques to shrink database sizes</a:t>
            </a:r>
          </a:p>
          <a:p>
            <a:r>
              <a:rPr lang="en-GB" dirty="0"/>
              <a:t>However, this approach inevitably reduces accuracy to levels unacceptable for many use cases</a:t>
            </a:r>
          </a:p>
          <a:p>
            <a:endParaRPr lang="en-GB" dirty="0"/>
          </a:p>
          <a:p>
            <a:r>
              <a:rPr lang="en-GB" dirty="0"/>
              <a:t>Or another potential solution might seem to be</a:t>
            </a:r>
          </a:p>
          <a:p>
            <a:r>
              <a:rPr lang="en-GB" dirty="0"/>
              <a:t>Keeping all data required by metagenomic analysis </a:t>
            </a:r>
          </a:p>
          <a:p>
            <a:r>
              <a:rPr lang="en-GB" dirty="0"/>
              <a:t>completely and always resident in main memory</a:t>
            </a:r>
          </a:p>
          <a:p>
            <a:r>
              <a:rPr lang="en-GB" dirty="0"/>
              <a:t>However, this is energy inefficient, costly, unscalable, and unsustainable due to two reasons</a:t>
            </a:r>
          </a:p>
          <a:p>
            <a:r>
              <a:rPr lang="en-GB" dirty="0"/>
              <a:t>First, the sizes of metagenomic databases (which are already large, i.e., in some recent examples, exceeding a hundred terabytes) have been increasing rapidly.</a:t>
            </a:r>
          </a:p>
          <a:p>
            <a:r>
              <a:rPr lang="en-GB" dirty="0"/>
              <a:t>For example, recent trends show the doubling of different important databases in only several months</a:t>
            </a:r>
          </a:p>
          <a:p>
            <a:r>
              <a:rPr lang="en-GB" dirty="0"/>
              <a:t>Second, regardless of the sizes of individual databases, different analyses need different databases, </a:t>
            </a:r>
          </a:p>
          <a:p>
            <a:r>
              <a:rPr lang="en-GB" dirty="0"/>
              <a:t>with information from different sets of genomes or with varying parameters. </a:t>
            </a:r>
          </a:p>
          <a:p>
            <a:r>
              <a:rPr lang="en-GB" dirty="0"/>
              <a:t>Therefore, it is inefficient and unsustainable to maintain all data required by all possible analyses in main memory at all times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09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Motivated by these points, </a:t>
            </a:r>
            <a:r>
              <a:rPr lang="en-GB" dirty="0"/>
              <a:t>Our Goal is to Improve metagenomic analysis performance </a:t>
            </a:r>
          </a:p>
          <a:p>
            <a:r>
              <a:rPr lang="en-GB" dirty="0"/>
              <a:t>by reducing the large data movement overhead from the storage system  in a cost-effective manner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2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While In-Storage Processing (ISP) can be a promising direction to achieve our goal by processing data directly inside the storage device,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2400" b="1" dirty="0">
                <a:solidFill>
                  <a:srgbClr val="C00000"/>
                </a:solidFill>
              </a:rPr>
              <a:t>none of the existing approaches </a:t>
            </a:r>
            <a:r>
              <a:rPr lang="en-GB" sz="2400" dirty="0"/>
              <a:t>can be effectively implemented </a:t>
            </a:r>
          </a:p>
          <a:p>
            <a:pPr marL="0" indent="0">
              <a:lnSpc>
                <a:spcPct val="70000"/>
              </a:lnSpc>
              <a:spcAft>
                <a:spcPts val="1500"/>
              </a:spcAft>
              <a:buNone/>
            </a:pPr>
            <a:r>
              <a:rPr lang="en-GB" sz="2400" dirty="0"/>
              <a:t>as an ISP system due to </a:t>
            </a:r>
            <a:r>
              <a:rPr lang="en-GB" sz="2400" b="1" dirty="0">
                <a:solidFill>
                  <a:srgbClr val="C00000"/>
                </a:solidFill>
              </a:rPr>
              <a:t>limited hardware </a:t>
            </a:r>
            <a:r>
              <a:rPr lang="en-GB" sz="2400" dirty="0"/>
              <a:t>resources in the SSD such as </a:t>
            </a:r>
          </a:p>
          <a:p>
            <a:pPr lvl="1">
              <a:lnSpc>
                <a:spcPct val="70000"/>
              </a:lnSpc>
              <a:spcAft>
                <a:spcPts val="1000"/>
              </a:spcAft>
            </a:pPr>
            <a:r>
              <a:rPr lang="en-GB" dirty="0"/>
              <a:t>Long </a:t>
            </a:r>
            <a:r>
              <a:rPr lang="en-GB" b="1" dirty="0">
                <a:solidFill>
                  <a:srgbClr val="E04F39"/>
                </a:solidFill>
              </a:rPr>
              <a:t>latency of NAND flash </a:t>
            </a:r>
            <a:r>
              <a:rPr lang="en-GB" dirty="0"/>
              <a:t>chips</a:t>
            </a:r>
          </a:p>
          <a:p>
            <a:pPr lvl="1">
              <a:lnSpc>
                <a:spcPct val="70000"/>
              </a:lnSpc>
              <a:spcAft>
                <a:spcPts val="1000"/>
              </a:spcAft>
            </a:pPr>
            <a:r>
              <a:rPr lang="en-GB" dirty="0"/>
              <a:t>Limited </a:t>
            </a:r>
            <a:r>
              <a:rPr lang="en-GB" b="1" dirty="0">
                <a:solidFill>
                  <a:srgbClr val="E04F39"/>
                </a:solidFill>
              </a:rPr>
              <a:t>DRAM capacity</a:t>
            </a:r>
            <a:r>
              <a:rPr lang="en-GB" dirty="0">
                <a:solidFill>
                  <a:srgbClr val="E04F39"/>
                </a:solidFill>
              </a:rPr>
              <a:t> </a:t>
            </a:r>
            <a:r>
              <a:rPr lang="en-GB" dirty="0"/>
              <a:t>inside the SSD</a:t>
            </a:r>
          </a:p>
          <a:p>
            <a:pPr lvl="1">
              <a:lnSpc>
                <a:spcPct val="70000"/>
              </a:lnSpc>
              <a:spcAft>
                <a:spcPts val="1000"/>
              </a:spcAft>
            </a:pPr>
            <a:r>
              <a:rPr lang="en-GB" dirty="0"/>
              <a:t>And its limited bandwidth</a:t>
            </a:r>
            <a:endParaRPr lang="en-GB" b="0" i="0" dirty="0">
              <a:effectLst/>
              <a:latin typeface="Arial" panose="020B0604020202020204" pitchFamily="34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15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Which is the first </a:t>
            </a:r>
            <a:r>
              <a:rPr lang="en-GB" dirty="0"/>
              <a:t>in-storage processing system for end-to-end metagenomic analysis </a:t>
            </a:r>
          </a:p>
          <a:p>
            <a:r>
              <a:rPr lang="en-GB" dirty="0"/>
              <a:t>The key idea of </a:t>
            </a:r>
            <a:r>
              <a:rPr lang="en-GB" dirty="0" err="1"/>
              <a:t>megis</a:t>
            </a:r>
            <a:r>
              <a:rPr lang="en-GB" dirty="0"/>
              <a:t> is </a:t>
            </a:r>
            <a:r>
              <a:rPr lang="en-CH" sz="1200" b="1" dirty="0">
                <a:solidFill>
                  <a:srgbClr val="1982C3"/>
                </a:solidFill>
              </a:rPr>
              <a:t>Cooperative ISP for metagenomics</a:t>
            </a:r>
          </a:p>
          <a:p>
            <a:r>
              <a:rPr lang="en-CH" dirty="0"/>
              <a:t>Which is enabled </a:t>
            </a:r>
            <a:r>
              <a:rPr lang="en-GB" dirty="0"/>
              <a:t>by a synergistic hardware/software co-design between the storage system and the host system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F49415"/>
                </a:solidFill>
                <a:ea typeface="Segoe UI Symbol" panose="020B0502040204020203" pitchFamily="34" charset="0"/>
                <a:cs typeface="Segoe UI Historic" panose="020B0502040204020203" pitchFamily="34" charset="0"/>
              </a:rPr>
              <a:t>Read mapping is the f</a:t>
            </a:r>
            <a:r>
              <a:rPr lang="en-US" sz="1200" b="0" dirty="0">
                <a:ea typeface="Segoe UI Symbol" panose="020B0502040204020203" pitchFamily="34" charset="0"/>
                <a:cs typeface="Segoe UI Historic" panose="020B0502040204020203" pitchFamily="34" charset="0"/>
              </a:rPr>
              <a:t>irst key step in genome sequence analysis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ea typeface="Segoe UI Symbol" panose="020B0502040204020203" pitchFamily="34" charset="0"/>
                <a:cs typeface="Segoe UI Historic" panose="020B0502040204020203" pitchFamily="34" charset="0"/>
              </a:rPr>
              <a:t>That </a:t>
            </a:r>
            <a:r>
              <a:rPr lang="en-US" sz="1200" dirty="0">
                <a:ea typeface="Segoe UI Symbol" panose="020B0502040204020203" pitchFamily="34" charset="0"/>
                <a:cs typeface="Segoe UI Historic" panose="020B0502040204020203" pitchFamily="34" charset="0"/>
              </a:rPr>
              <a:t>Aligns </a:t>
            </a:r>
            <a:r>
              <a:rPr lang="en-US" sz="1200" dirty="0">
                <a:solidFill>
                  <a:srgbClr val="00B050"/>
                </a:solidFill>
                <a:ea typeface="Segoe UI Symbol" panose="020B0502040204020203" pitchFamily="34" charset="0"/>
                <a:cs typeface="Segoe UI Historic" panose="020B0502040204020203" pitchFamily="34" charset="0"/>
              </a:rPr>
              <a:t>reads</a:t>
            </a:r>
            <a:r>
              <a:rPr lang="en-US" sz="1200" dirty="0">
                <a:ea typeface="Segoe UI Symbol" panose="020B0502040204020203" pitchFamily="34" charset="0"/>
                <a:cs typeface="Segoe UI Historic" panose="020B0502040204020203" pitchFamily="34" charset="0"/>
              </a:rPr>
              <a:t> to potential </a:t>
            </a:r>
            <a:r>
              <a:rPr lang="en-US" sz="1200" dirty="0">
                <a:solidFill>
                  <a:srgbClr val="00B050"/>
                </a:solidFill>
                <a:ea typeface="Segoe UI Symbol" panose="020B0502040204020203" pitchFamily="34" charset="0"/>
                <a:cs typeface="Segoe UI Historic" panose="020B0502040204020203" pitchFamily="34" charset="0"/>
              </a:rPr>
              <a:t>matching</a:t>
            </a:r>
            <a:r>
              <a:rPr lang="en-US" sz="1200" dirty="0">
                <a:ea typeface="Segoe UI Symbol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lang="en-US" sz="1200" dirty="0">
                <a:solidFill>
                  <a:srgbClr val="00B050"/>
                </a:solidFill>
                <a:ea typeface="Segoe UI Symbol" panose="020B0502040204020203" pitchFamily="34" charset="0"/>
                <a:cs typeface="Segoe UI Historic" panose="020B0502040204020203" pitchFamily="34" charset="0"/>
              </a:rPr>
              <a:t>locations</a:t>
            </a:r>
            <a:r>
              <a:rPr lang="en-US" sz="1200" dirty="0">
                <a:ea typeface="Segoe UI Symbol" panose="020B0502040204020203" pitchFamily="34" charset="0"/>
                <a:cs typeface="Segoe UI Historic" panose="020B0502040204020203" pitchFamily="34" charset="0"/>
              </a:rPr>
              <a:t> within the </a:t>
            </a:r>
            <a:r>
              <a:rPr lang="en-US" sz="1200" dirty="0">
                <a:solidFill>
                  <a:srgbClr val="00B050"/>
                </a:solidFill>
                <a:ea typeface="Segoe UI Symbol" panose="020B0502040204020203" pitchFamily="34" charset="0"/>
                <a:cs typeface="Segoe UI Historic" panose="020B0502040204020203" pitchFamily="34" charset="0"/>
              </a:rPr>
              <a:t>reference genome 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>
                <a:ea typeface="Segoe UI Symbol" panose="020B0502040204020203" pitchFamily="34" charset="0"/>
                <a:cs typeface="Segoe UI Historic" panose="020B0502040204020203" pitchFamily="34" charset="0"/>
              </a:rPr>
              <a:t>For each matching location, the </a:t>
            </a:r>
            <a:r>
              <a:rPr lang="en-US" sz="2200" dirty="0">
                <a:solidFill>
                  <a:srgbClr val="00B050"/>
                </a:solidFill>
                <a:ea typeface="Segoe UI Symbol" panose="020B0502040204020203" pitchFamily="34" charset="0"/>
                <a:cs typeface="Segoe UI Historic" panose="020B0502040204020203" pitchFamily="34" charset="0"/>
              </a:rPr>
              <a:t>alignment step</a:t>
            </a:r>
            <a:r>
              <a:rPr lang="en-US" sz="2200" dirty="0">
                <a:ea typeface="Segoe UI Symbol" panose="020B0502040204020203" pitchFamily="34" charset="0"/>
                <a:cs typeface="Segoe UI Historic" panose="020B0502040204020203" pitchFamily="34" charset="0"/>
              </a:rPr>
              <a:t> finds the degree of </a:t>
            </a:r>
            <a:r>
              <a:rPr lang="en-US" sz="2200" dirty="0">
                <a:solidFill>
                  <a:srgbClr val="00B050"/>
                </a:solidFill>
                <a:ea typeface="Segoe UI Symbol" panose="020B0502040204020203" pitchFamily="34" charset="0"/>
                <a:cs typeface="Segoe UI Historic" panose="020B0502040204020203" pitchFamily="34" charset="0"/>
              </a:rPr>
              <a:t>similarity between read and reference by calculating the alignment score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latin typeface="Corbel" panose="020B0503020204020204" pitchFamily="34" charset="0"/>
              </a:rPr>
              <a:t>Calculating the alignment score requires </a:t>
            </a:r>
            <a:r>
              <a:rPr lang="en-GB" sz="1200" dirty="0">
                <a:solidFill>
                  <a:srgbClr val="E90404"/>
                </a:solidFill>
                <a:effectLst/>
                <a:latin typeface="Corbel" panose="020B0503020204020204" pitchFamily="34" charset="0"/>
              </a:rPr>
              <a:t>computationally-expensive</a:t>
            </a:r>
            <a:r>
              <a:rPr lang="en-GB" sz="1200" dirty="0">
                <a:effectLst/>
                <a:latin typeface="Corbel" panose="020B0503020204020204" pitchFamily="34" charset="0"/>
              </a:rPr>
              <a:t> </a:t>
            </a:r>
            <a:r>
              <a:rPr lang="en-GB" sz="1200" b="1" i="1" dirty="0">
                <a:solidFill>
                  <a:srgbClr val="00B0F0"/>
                </a:solidFill>
                <a:effectLst/>
                <a:latin typeface="Corbel" panose="020B0503020204020204" pitchFamily="34" charset="0"/>
              </a:rPr>
              <a:t>approximate string matching (ASM) </a:t>
            </a:r>
            <a:r>
              <a:rPr lang="en-GB" sz="1200" dirty="0">
                <a:effectLst/>
                <a:latin typeface="Corbel" panose="020B0503020204020204" pitchFamily="34" charset="0"/>
              </a:rPr>
              <a:t>to account for differences between reads and the reference genome.  [CLICK] </a:t>
            </a:r>
            <a:endParaRPr lang="en-GB" sz="1200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a typeface="Segoe UI Symbol" panose="020B0502040204020203" pitchFamily="34" charset="0"/>
              <a:cs typeface="Segoe UI Historic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ea typeface="Segoe UI Symbol" panose="020B0502040204020203" pitchFamily="34" charset="0"/>
              <a:cs typeface="Segoe UI Historic" panose="020B0502040204020203" pitchFamily="34" charset="0"/>
            </a:endParaRPr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670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effectLst/>
                <a:latin typeface="Arial" panose="020B0604020202020204" pitchFamily="34" charset="0"/>
              </a:rPr>
              <a:t>To (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i</a:t>
            </a:r>
            <a:r>
              <a:rPr lang="en-GB" b="0" i="0" dirty="0">
                <a:effectLst/>
                <a:latin typeface="Arial" panose="020B0604020202020204" pitchFamily="34" charset="0"/>
              </a:rPr>
              <a:t>) leverage and (ii) orchestrate the capabilities of both systems,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megis</a:t>
            </a:r>
            <a:r>
              <a:rPr lang="en-GB" b="0" i="0" dirty="0">
                <a:effectLst/>
                <a:latin typeface="Arial" panose="020B0604020202020204" pitchFamily="34" charset="0"/>
              </a:rPr>
              <a:t> includes 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hw</a:t>
            </a:r>
            <a:r>
              <a:rPr lang="en-GB" b="0" i="0" dirty="0">
                <a:effectLst/>
                <a:latin typeface="Arial" panose="020B0604020202020204" pitchFamily="34" charset="0"/>
              </a:rPr>
              <a:t>/</a:t>
            </a:r>
            <a:r>
              <a:rPr lang="en-GB" b="0" i="0" dirty="0" err="1">
                <a:effectLst/>
                <a:latin typeface="Arial" panose="020B0604020202020204" pitchFamily="34" charset="0"/>
              </a:rPr>
              <a:t>sw</a:t>
            </a:r>
            <a:r>
              <a:rPr lang="en-GB" b="0" i="0" dirty="0">
                <a:effectLst/>
                <a:latin typeface="Arial" panose="020B0604020202020204" pitchFamily="34" charset="0"/>
              </a:rPr>
              <a:t> co-design in 5 directions</a:t>
            </a: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03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986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60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73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13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6 mins until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95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  <a:p>
            <a:endParaRPr lang="en-CH" dirty="0"/>
          </a:p>
          <a:p>
            <a:r>
              <a:rPr lang="en-GB" b="1" i="1" dirty="0">
                <a:solidFill>
                  <a:srgbClr val="000000"/>
                </a:solidFill>
                <a:effectLst/>
                <a:latin typeface="Helvetica" pitchFamily="2" charset="0"/>
              </a:rPr>
              <a:t>Self-note</a:t>
            </a:r>
            <a:r>
              <a:rPr lang="en-GB" b="1" i="1" dirty="0">
                <a:solidFill>
                  <a:srgbClr val="000000"/>
                </a:solidFill>
                <a:effectLst/>
                <a:latin typeface="Helvetica" pitchFamily="2" charset="0"/>
                <a:sym typeface="Wingdings" pitchFamily="2" charset="2"/>
              </a:rPr>
              <a:t> (copy from </a:t>
            </a:r>
            <a:r>
              <a:rPr lang="en-GB" b="1" i="1" dirty="0" err="1">
                <a:solidFill>
                  <a:srgbClr val="000000"/>
                </a:solidFill>
                <a:effectLst/>
                <a:latin typeface="Helvetica" pitchFamily="2" charset="0"/>
                <a:sym typeface="Wingdings" pitchFamily="2" charset="2"/>
              </a:rPr>
              <a:t>arxiv</a:t>
            </a:r>
            <a:r>
              <a:rPr lang="en-GB" b="1" i="1" dirty="0">
                <a:solidFill>
                  <a:srgbClr val="000000"/>
                </a:solidFill>
                <a:effectLst/>
                <a:latin typeface="Helvetica" pitchFamily="2" charset="0"/>
                <a:sym typeface="Wingdings" pitchFamily="2" charset="2"/>
              </a:rPr>
              <a:t> version):  </a:t>
            </a:r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For the performance-optimized system, we calculate the cost of 1TB</a:t>
            </a:r>
            <a:endParaRPr lang="en-GB" dirty="0">
              <a:solidFill>
                <a:srgbClr val="2E8D33"/>
              </a:solidFill>
              <a:effectLst/>
              <a:latin typeface="Helvetica" pitchFamily="2" charset="0"/>
            </a:endParaRPr>
          </a:p>
          <a:p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DRAM to be roughly 7080 USD (8 x 128GB modules [</a:t>
            </a:r>
            <a:r>
              <a:rPr lang="en-GB" i="1" dirty="0">
                <a:solidFill>
                  <a:srgbClr val="0000FF"/>
                </a:solidFill>
                <a:effectLst/>
                <a:latin typeface="Helvetica" pitchFamily="2" charset="0"/>
              </a:rPr>
              <a:t>230</a:t>
            </a:r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]) and the cost of</a:t>
            </a:r>
            <a:endParaRPr lang="en-GB" dirty="0">
              <a:solidFill>
                <a:srgbClr val="2E8D33"/>
              </a:solidFill>
              <a:effectLst/>
              <a:latin typeface="Helvetica" pitchFamily="2" charset="0"/>
            </a:endParaRPr>
          </a:p>
          <a:p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SSD-P to be roughly 875 USD. For the performance-optimized system, we calculate</a:t>
            </a:r>
            <a:endParaRPr lang="en-GB" dirty="0">
              <a:solidFill>
                <a:srgbClr val="2E8D33"/>
              </a:solidFill>
              <a:effectLst/>
              <a:latin typeface="Helvetica" pitchFamily="2" charset="0"/>
            </a:endParaRPr>
          </a:p>
          <a:p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the cost of 64GB DRAM to be roughly 312 USD (8 x 8GB modules [</a:t>
            </a:r>
            <a:r>
              <a:rPr lang="en-GB" i="1" dirty="0">
                <a:solidFill>
                  <a:srgbClr val="0000FF"/>
                </a:solidFill>
                <a:effectLst/>
                <a:latin typeface="Helvetica" pitchFamily="2" charset="0"/>
              </a:rPr>
              <a:t>231</a:t>
            </a:r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],</a:t>
            </a:r>
            <a:endParaRPr lang="en-GB" dirty="0">
              <a:solidFill>
                <a:srgbClr val="2E8D33"/>
              </a:solidFill>
              <a:effectLst/>
              <a:latin typeface="Helvetica" pitchFamily="2" charset="0"/>
            </a:endParaRPr>
          </a:p>
          <a:p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assuming the same number of memory channels as the performance-optimized</a:t>
            </a:r>
            <a:endParaRPr lang="en-GB" dirty="0">
              <a:solidFill>
                <a:srgbClr val="2E8D33"/>
              </a:solidFill>
              <a:effectLst/>
              <a:latin typeface="Helvetica" pitchFamily="2" charset="0"/>
            </a:endParaRPr>
          </a:p>
          <a:p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system) and the cost of SSD-C to be roughly 346 USD. Note that the cost of</a:t>
            </a:r>
            <a:endParaRPr lang="en-GB" dirty="0">
              <a:solidFill>
                <a:srgbClr val="2E8D33"/>
              </a:solidFill>
              <a:effectLst/>
              <a:latin typeface="Helvetica" pitchFamily="2" charset="0"/>
            </a:endParaRPr>
          </a:p>
          <a:p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the total storage system depends not only on the price of each SSD but also on</a:t>
            </a:r>
            <a:endParaRPr lang="en-GB" dirty="0">
              <a:solidFill>
                <a:srgbClr val="2E8D33"/>
              </a:solidFill>
              <a:effectLst/>
              <a:latin typeface="Helvetica" pitchFamily="2" charset="0"/>
            </a:endParaRPr>
          </a:p>
          <a:p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the available interconnection slots in the systems, as systems typically have</a:t>
            </a:r>
            <a:endParaRPr lang="en-GB" dirty="0">
              <a:solidFill>
                <a:srgbClr val="2E8D33"/>
              </a:solidFill>
              <a:effectLst/>
              <a:latin typeface="Helvetica" pitchFamily="2" charset="0"/>
            </a:endParaRPr>
          </a:p>
          <a:p>
            <a:r>
              <a:rPr lang="en-GB" i="1" dirty="0">
                <a:solidFill>
                  <a:srgbClr val="2E8D33"/>
                </a:solidFill>
                <a:effectLst/>
                <a:latin typeface="Helvetica" pitchFamily="2" charset="0"/>
              </a:rPr>
              <a:t>fewer PCIe slots (needed for SSD-P) than SATA slots (needed for SSD-C).</a:t>
            </a:r>
            <a:endParaRPr lang="en-GB" dirty="0">
              <a:solidFill>
                <a:srgbClr val="2E8D33"/>
              </a:solidFill>
              <a:effectLst/>
              <a:latin typeface="Helvetica" pitchFamily="2" charset="0"/>
            </a:endParaRP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61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51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13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02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Read mapping performs alignment on large genomic datasets, containing millions of reads. [CLICK]</a:t>
            </a:r>
          </a:p>
          <a:p>
            <a:r>
              <a:rPr lang="en-CH" dirty="0"/>
              <a:t>Therefore, read mapping is both computationally expensive [CLICK]</a:t>
            </a:r>
          </a:p>
          <a:p>
            <a:r>
              <a:rPr lang="en-CH" dirty="0"/>
              <a:t>And incurs high data movement overhead [CLICK]</a:t>
            </a:r>
          </a:p>
          <a:p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4512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HTS technology is providing us with a lot of data because sequencing machines have become extremely high throughout and energy efficient </a:t>
            </a:r>
          </a:p>
          <a:p>
            <a:pPr rtl="0" latinLnBrk="0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way that the genome analysis becomes much less costly faster than a transistor becomes much less costly with traditional Moore’s law curve. As a result we can sequence many genomes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41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HTS technology is providing us with a lot of data because sequencing machines have become extremely high throughout and energy efficient </a:t>
            </a:r>
          </a:p>
          <a:p>
            <a:pPr rtl="0" latinLnBrk="0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latinLnBrk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way that the genome analysis becomes much less costly faster than a transistor becomes much less costly with traditional Moore’s law curve. As a result we can sequence many genomes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959945-7217-484B-8E74-88DC87A74B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7959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5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Metagenomics: Study of genome sequences of diverse organisms within a shared environment (e.g., blood, ocean, soil)</a:t>
            </a:r>
          </a:p>
          <a:p>
            <a:endParaRPr lang="en-GB" dirty="0"/>
          </a:p>
          <a:p>
            <a:r>
              <a:rPr lang="en-GB" dirty="0"/>
              <a:t>Metagenomics overcomes the limitations of traditional genomics</a:t>
            </a:r>
          </a:p>
          <a:p>
            <a:r>
              <a:rPr lang="en-GB" dirty="0"/>
              <a:t>Because it </a:t>
            </a:r>
            <a:r>
              <a:rPr lang="en-GB" sz="1200" dirty="0"/>
              <a:t>bypasses the need for culturing individual species in isolation, </a:t>
            </a:r>
          </a:p>
          <a:p>
            <a:endParaRPr lang="en-GB" sz="1200" dirty="0"/>
          </a:p>
          <a:p>
            <a:r>
              <a:rPr lang="en-GB" sz="1200" dirty="0"/>
              <a:t>which is not feasible in many important clinical and environmental use cases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1700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Therefore, metagenomics has led to ground-breaking advances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In many fields such as </a:t>
            </a: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Corbel" panose="020B0503020204020204" pitchFamily="34" charset="0"/>
              </a:rPr>
              <a:t>Precision medicine</a:t>
            </a: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Corbel" panose="020B0503020204020204" pitchFamily="34" charset="0"/>
              </a:rPr>
              <a:t>Understanding microbial diversity of an environment</a:t>
            </a:r>
          </a:p>
          <a:p>
            <a:pPr marL="342900" indent="-34290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  <a:latin typeface="Corbel" panose="020B0503020204020204" pitchFamily="34" charset="0"/>
              </a:rPr>
              <a:t>Discovering early warnings of communicable diseases</a:t>
            </a:r>
            <a:endParaRPr lang="en-CH" sz="12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853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effectLst/>
                <a:latin typeface="Arial" panose="020B0604020202020204" pitchFamily="34" charset="0"/>
              </a:rPr>
              <a:t>Since the species that are present in a metagenomic sample are not known in advance, 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Metagenomic analysis performs tasks to enable an understanding of the sample’s composition.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Here, I am going to start with showing the genomic sequences of the organisms in the metagenomic sample,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perform metagenomic analysis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First, </a:t>
            </a:r>
            <a:r>
              <a:rPr lang="en-GB" dirty="0"/>
              <a:t>many tools extract k-mers (i.e., </a:t>
            </a:r>
            <a:r>
              <a:rPr lang="en-GB" dirty="0" err="1"/>
              <a:t>subsequences</a:t>
            </a:r>
            <a:r>
              <a:rPr lang="en-GB" dirty="0"/>
              <a:t> of length k) from the input queries in a sample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Second, they find species present/absent in the sample by searching the query k-mers against a large metagenomic database containing information on many species’ genomes. </a:t>
            </a:r>
          </a:p>
          <a:p>
            <a:r>
              <a:rPr lang="en-GB" b="0" i="0" dirty="0">
                <a:effectLst/>
                <a:latin typeface="Arial" panose="020B0604020202020204" pitchFamily="34" charset="0"/>
              </a:rPr>
              <a:t>Many databases used for various use cases can be very large, </a:t>
            </a:r>
            <a:r>
              <a:rPr lang="en-GB" sz="1200" b="1" i="1" dirty="0">
                <a:solidFill>
                  <a:srgbClr val="C00000"/>
                </a:solidFill>
                <a:effectLst/>
                <a:latin typeface="Corbel" panose="020B0503020204020204" pitchFamily="34" charset="0"/>
              </a:rPr>
              <a:t>for example</a:t>
            </a:r>
            <a:r>
              <a:rPr lang="en-GB" sz="1200" b="1" i="1" dirty="0">
                <a:solidFill>
                  <a:srgbClr val="C00000"/>
                </a:solidFill>
                <a:latin typeface="Corbel" panose="020B0503020204020204" pitchFamily="34" charset="0"/>
              </a:rPr>
              <a:t>, to several TBs or  more than a hundred TBs in emerging databases</a:t>
            </a:r>
          </a:p>
          <a:p>
            <a:endParaRPr lang="en-GB" b="0" i="0" dirty="0">
              <a:effectLst/>
              <a:latin typeface="Arial" panose="020B0604020202020204" pitchFamily="34" charset="0"/>
            </a:endParaRPr>
          </a:p>
          <a:p>
            <a:r>
              <a:rPr lang="en-GB" dirty="0"/>
              <a:t>This step outputs the IDs of the species that are identified to be present in the sample </a:t>
            </a:r>
          </a:p>
          <a:p>
            <a:endParaRPr lang="en-GB" dirty="0"/>
          </a:p>
          <a:p>
            <a:r>
              <a:rPr lang="en-GB" dirty="0"/>
              <a:t>Finally, some applications perform a third optional step of abundance </a:t>
            </a:r>
            <a:r>
              <a:rPr lang="en-GB" dirty="0" err="1"/>
              <a:t>estimatimation</a:t>
            </a:r>
            <a:r>
              <a:rPr lang="en-GB" dirty="0"/>
              <a:t>,</a:t>
            </a:r>
          </a:p>
          <a:p>
            <a:r>
              <a:rPr lang="en-GB" dirty="0"/>
              <a:t>which calculates the relative frequencies of the occurrence of different species in the sample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5829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Partnership</a:t>
            </a:r>
          </a:p>
          <a:p>
            <a:endParaRPr lang="en-US"/>
          </a:p>
          <a:p>
            <a:r>
              <a:rPr lang="en-US"/>
              <a:t>Designed to scale from small labs that do not have datacenters to datacenters and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C6C65-0BC5-4E2E-BB86-9D3A9F331A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06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has been significant effort into improving read mapping performance [CLICK]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efficient heuristics [CLICK]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 accelerators [CLICK]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various filters that prune reads that do not require expensive computation [CLICK].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these approaches address the computation overhead in read mapping [CLICK]</a:t>
            </a: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[While Reads Move]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 of them alleviate the data movement overhead from storage, whose impact becomes even larger when the computation overhead gets alleviated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E676A0-33B1-4B4B-B1AA-B0B917FCAA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444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Our key idea is to filter reads that do not require the expensive alignment computation in the storage system [CLICK] …</a:t>
            </a:r>
          </a:p>
          <a:p>
            <a:r>
              <a:rPr lang="en-GB" b="1" dirty="0"/>
              <a:t>[While Reads Move] T</a:t>
            </a:r>
            <a:r>
              <a:rPr lang="en-CH" b="1" dirty="0"/>
              <a:t>o fundamentally reduce </a:t>
            </a:r>
            <a:r>
              <a:rPr lang="en-CH" dirty="0"/>
              <a:t>the data movement overhead of read mapping</a:t>
            </a:r>
          </a:p>
          <a:p>
            <a:endParaRPr lang="en-GB" b="1" dirty="0"/>
          </a:p>
          <a:p>
            <a:r>
              <a:rPr lang="en-GB" dirty="0"/>
              <a:t>E</a:t>
            </a:r>
            <a:r>
              <a:rPr lang="en-CH" dirty="0"/>
              <a:t>xamples of the reads that not require the costlt alignment step</a:t>
            </a:r>
          </a:p>
          <a:p>
            <a:endParaRPr lang="en-CH" dirty="0"/>
          </a:p>
          <a:p>
            <a:r>
              <a:rPr lang="en-GB" dirty="0"/>
              <a:t>Exactly-matching reads to the reference genome that do not need approximate string matching performed during alignment</a:t>
            </a:r>
          </a:p>
          <a:p>
            <a:endParaRPr lang="en-GB" dirty="0"/>
          </a:p>
          <a:p>
            <a:r>
              <a:rPr lang="en-GB" dirty="0"/>
              <a:t>Non-matching reads that have no potential matching locations in the reference genome hence skip the </a:t>
            </a:r>
            <a:r>
              <a:rPr lang="en-GB" dirty="0" err="1"/>
              <a:t>alignemt</a:t>
            </a:r>
            <a:r>
              <a:rPr lang="en-GB" dirty="0"/>
              <a:t> step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24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777022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17680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228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457200" y="1123950"/>
            <a:ext cx="82296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457200" y="337185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8686800" y="2457450"/>
            <a:ext cx="0" cy="9144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4000"/>
            <a:ext cx="7924800" cy="1752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8486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7341D3D9-3FE8-4025-BF66-8DAB1ABB951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3781288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53763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653789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281723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056007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62369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208868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81535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775011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988290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200627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152400"/>
            <a:ext cx="215265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30555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59599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5954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280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985" y="907093"/>
            <a:ext cx="4917936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267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673" y="1949373"/>
            <a:ext cx="309491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99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924" y="6227190"/>
            <a:ext cx="1212404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637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53374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创新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985" y="907093"/>
            <a:ext cx="4917936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267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673" y="1949373"/>
            <a:ext cx="4899968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99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299E5-0026-5A42-88AA-B3A7F29D3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924" y="6227190"/>
            <a:ext cx="1212404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637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88691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73985" y="907093"/>
            <a:ext cx="4917936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267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673" y="1949373"/>
            <a:ext cx="4899968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99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2D1BCC-0781-514D-8FE8-12F4AF64B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924" y="6227190"/>
            <a:ext cx="1212404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637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96954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4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967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829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3600" b="1">
                <a:solidFill>
                  <a:srgbClr val="06436E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60" y="1028434"/>
            <a:ext cx="8798061" cy="5377521"/>
          </a:xfrm>
          <a:prstGeom prst="rect">
            <a:avLst/>
          </a:prstGeom>
        </p:spPr>
        <p:txBody>
          <a:bodyPr/>
          <a:lstStyle>
            <a:lvl1pPr marL="187200" indent="-187200">
              <a:buClr>
                <a:schemeClr val="tx1"/>
              </a:buClr>
              <a:tabLst/>
              <a:defRPr sz="2800">
                <a:latin typeface="Corbel" panose="020B0503020204020204" pitchFamily="34" charset="0"/>
              </a:defRPr>
            </a:lvl1pPr>
            <a:lvl2pPr marL="311150" indent="-187200">
              <a:buFont typeface="Cambria" panose="02040503050406030204" pitchFamily="18" charset="0"/>
              <a:buChar char="-"/>
              <a:tabLst/>
              <a:defRPr sz="2400">
                <a:latin typeface="Corbel" panose="020B0503020204020204" pitchFamily="34" charset="0"/>
              </a:defRPr>
            </a:lvl2pPr>
            <a:lvl3pPr marL="533400" indent="-187200">
              <a:buClr>
                <a:schemeClr val="tx1"/>
              </a:buClr>
              <a:tabLst/>
              <a:defRPr sz="2400">
                <a:latin typeface="Corbel" panose="020B0503020204020204" pitchFamily="34" charset="0"/>
              </a:defRPr>
            </a:lvl3pPr>
            <a:lvl4pPr indent="-187200">
              <a:defRPr sz="2400">
                <a:latin typeface="Corbel" panose="020B0503020204020204" pitchFamily="34" charset="0"/>
              </a:defRPr>
            </a:lvl4pPr>
            <a:lvl5pPr indent="-187200">
              <a:defRPr sz="2400"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2B188-1D62-4FCA-8363-938AD4629BBB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606EE2-43C6-804A-8B76-A8A2C6424C76}"/>
              </a:ext>
            </a:extLst>
          </p:cNvPr>
          <p:cNvCxnSpPr/>
          <p:nvPr userDrawn="1"/>
        </p:nvCxnSpPr>
        <p:spPr>
          <a:xfrm>
            <a:off x="0" y="790141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95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1861385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8081176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ey Metric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ECFC33-4EC2-5E08-6832-2F6AA178264F}"/>
              </a:ext>
            </a:extLst>
          </p:cNvPr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6182C2F-C3FB-BA3B-06CD-5EFD792B3914}"/>
              </a:ext>
            </a:extLst>
          </p:cNvPr>
          <p:cNvSpPr/>
          <p:nvPr userDrawn="1"/>
        </p:nvSpPr>
        <p:spPr>
          <a:xfrm>
            <a:off x="800489" y="1359936"/>
            <a:ext cx="2971024" cy="39613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E4BFF6C-82DB-A585-6CB3-ECF7BF1413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2950" y="2604009"/>
            <a:ext cx="3086100" cy="94046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35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Key Metrics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D302D0-4035-7D52-5B6F-DBC1234CA2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904" y="6385186"/>
            <a:ext cx="621792" cy="169009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5E8CAA-7269-8FAB-9DA6-676B895885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8599" y="1545007"/>
            <a:ext cx="2952750" cy="106532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B5EAF93-E2D6-7CF7-9682-A501E85589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2950" y="3611390"/>
            <a:ext cx="3086100" cy="82580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Descriptor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4063C87-BC7E-03CD-A8E1-81327E9C6C9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67302" y="1642141"/>
            <a:ext cx="572536" cy="763380"/>
          </a:xfrm>
          <a:prstGeom prst="ellipse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0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7DA9FE0-F5FC-D527-7D89-708AA6C6CF2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28599" y="2863247"/>
            <a:ext cx="2952750" cy="106532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395C42FC-0D7C-1B24-9828-3B4AFE25F9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067302" y="2960381"/>
            <a:ext cx="572536" cy="763380"/>
          </a:xfrm>
          <a:prstGeom prst="ellipse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0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8E03D5A-B971-DE6D-54E1-DAEECC9BE6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28599" y="4205180"/>
            <a:ext cx="2952750" cy="1065320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DC122CAA-D654-D19A-F729-932DADD434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67302" y="4302314"/>
            <a:ext cx="572536" cy="763380"/>
          </a:xfrm>
          <a:prstGeom prst="ellipse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000"/>
            </a:lvl1pPr>
          </a:lstStyle>
          <a:p>
            <a:r>
              <a:rPr lang="en-US"/>
              <a:t>Add Icon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5F33D5-5BDE-0C98-4BB7-E08542D7C684}"/>
              </a:ext>
            </a:extLst>
          </p:cNvPr>
          <p:cNvSpPr txBox="1"/>
          <p:nvPr userDrawn="1"/>
        </p:nvSpPr>
        <p:spPr>
          <a:xfrm>
            <a:off x="1125339" y="6426564"/>
            <a:ext cx="3435608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</a:rPr>
              <a:t>FOR RESEARCH USE ONLY. NOT FOR USE IN DIAGNOSTIC PROCEDURES.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AE441B-AAF3-568A-F78C-2ABF514092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8251" y="344179"/>
            <a:ext cx="3733098" cy="876864"/>
          </a:xfrm>
        </p:spPr>
        <p:txBody>
          <a:bodyPr/>
          <a:lstStyle/>
          <a:p>
            <a:r>
              <a:rPr lang="en-US"/>
              <a:t>Key Metrics Slide Title Text 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15940142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3985" y="907093"/>
            <a:ext cx="4917936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2267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6673" y="1949373"/>
            <a:ext cx="3094912" cy="643926"/>
          </a:xfrm>
          <a:prstGeom prst="rect">
            <a:avLst/>
          </a:prstGeom>
        </p:spPr>
        <p:txBody>
          <a:bodyPr lIns="0" tIns="0" rIns="0" bIns="0"/>
          <a:lstStyle>
            <a:lvl1pPr>
              <a:defRPr sz="99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BC59C-CE55-E340-A3AE-F88AAF0D75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924" y="6227190"/>
            <a:ext cx="1212404" cy="322753"/>
          </a:xfrm>
          <a:prstGeom prst="rect">
            <a:avLst/>
          </a:prstGeom>
        </p:spPr>
        <p:txBody>
          <a:bodyPr lIns="0" tIns="0" rIns="0" bIns="0"/>
          <a:lstStyle>
            <a:lvl1pPr>
              <a:defRPr sz="637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3277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2291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78778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83411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793865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8112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747463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72213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0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371600"/>
            <a:ext cx="8610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Garamond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228600" y="6381328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228600" y="914400"/>
            <a:ext cx="8610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7" descr="safari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179512" y="6453336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5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2200">
          <a:solidFill>
            <a:schemeClr val="tx1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21383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5955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0527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509963" indent="-339725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9144000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766" tIns="32383" rIns="64766" bIns="323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8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351F7-0D2A-45CA-92EA-79BB848516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"/>
            <a:ext cx="9144000" cy="685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p:hf hdr="0" ftr="0" dt="0"/>
  <p:txStyles>
    <p:titleStyle>
      <a:lvl1pPr algn="l" defTabSz="647668" rtl="0" eaLnBrk="1" latinLnBrk="0" hangingPunct="1">
        <a:lnSpc>
          <a:spcPts val="2437"/>
        </a:lnSpc>
        <a:spcBef>
          <a:spcPct val="0"/>
        </a:spcBef>
        <a:buNone/>
        <a:defRPr sz="2267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647668" rtl="0" eaLnBrk="1" latinLnBrk="0" hangingPunct="1">
        <a:lnSpc>
          <a:spcPct val="100000"/>
        </a:lnSpc>
        <a:spcBef>
          <a:spcPts val="0"/>
        </a:spcBef>
        <a:buFontTx/>
        <a:buNone/>
        <a:defRPr sz="708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323834" indent="0" algn="l" defTabSz="647668" rtl="0" eaLnBrk="1" latinLnBrk="0" hangingPunct="1">
        <a:lnSpc>
          <a:spcPct val="90000"/>
        </a:lnSpc>
        <a:spcBef>
          <a:spcPts val="354"/>
        </a:spcBef>
        <a:buFontTx/>
        <a:buNone/>
        <a:defRPr sz="53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7668" indent="0" algn="l" defTabSz="647668" rtl="0" eaLnBrk="1" latinLnBrk="0" hangingPunct="1">
        <a:lnSpc>
          <a:spcPct val="90000"/>
        </a:lnSpc>
        <a:spcBef>
          <a:spcPts val="354"/>
        </a:spcBef>
        <a:buFontTx/>
        <a:buNone/>
        <a:defRPr sz="53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71501" indent="0" algn="l" defTabSz="647668" rtl="0" eaLnBrk="1" latinLnBrk="0" hangingPunct="1">
        <a:lnSpc>
          <a:spcPct val="90000"/>
        </a:lnSpc>
        <a:spcBef>
          <a:spcPts val="354"/>
        </a:spcBef>
        <a:buFontTx/>
        <a:buNone/>
        <a:defRPr sz="53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95335" indent="0" algn="l" defTabSz="647668" rtl="0" eaLnBrk="1" latinLnBrk="0" hangingPunct="1">
        <a:lnSpc>
          <a:spcPct val="90000"/>
        </a:lnSpc>
        <a:spcBef>
          <a:spcPts val="354"/>
        </a:spcBef>
        <a:buFontTx/>
        <a:buNone/>
        <a:defRPr sz="53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781086" indent="-161917" algn="l" defTabSz="647668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2104919" indent="-161917" algn="l" defTabSz="647668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428754" indent="-161917" algn="l" defTabSz="647668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752587" indent="-161917" algn="l" defTabSz="647668" rtl="0" eaLnBrk="1" latinLnBrk="0" hangingPunct="1">
        <a:lnSpc>
          <a:spcPct val="90000"/>
        </a:lnSpc>
        <a:spcBef>
          <a:spcPts val="354"/>
        </a:spcBef>
        <a:buFont typeface="Arial" panose="020B0604020202020204" pitchFamily="34" charset="0"/>
        <a:buChar char="•"/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7668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1pPr>
      <a:lvl2pPr marL="323834" algn="l" defTabSz="647668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2pPr>
      <a:lvl3pPr marL="647668" algn="l" defTabSz="647668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3pPr>
      <a:lvl4pPr marL="971501" algn="l" defTabSz="647668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4pPr>
      <a:lvl5pPr marL="1295335" algn="l" defTabSz="647668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5pPr>
      <a:lvl6pPr marL="1619169" algn="l" defTabSz="647668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6pPr>
      <a:lvl7pPr marL="1943003" algn="l" defTabSz="647668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7pPr>
      <a:lvl8pPr marL="2266837" algn="l" defTabSz="647668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8pPr>
      <a:lvl9pPr marL="2590670" algn="l" defTabSz="647668" rtl="0" eaLnBrk="1" latinLnBrk="0" hangingPunct="1">
        <a:defRPr sz="12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75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9" r:id="rId3"/>
    <p:sldLayoutId id="2147483740" r:id="rId4"/>
    <p:sldLayoutId id="214748374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n.mansorighiasi@gmail.com" TargetMode="Externa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2.wdp"/><Relationship Id="rId18" Type="http://schemas.openxmlformats.org/officeDocument/2006/relationships/chart" Target="../charts/chart1.xml"/><Relationship Id="rId3" Type="http://schemas.openxmlformats.org/officeDocument/2006/relationships/image" Target="../media/image32.png"/><Relationship Id="rId21" Type="http://schemas.openxmlformats.org/officeDocument/2006/relationships/image" Target="../media/image43.svg"/><Relationship Id="rId7" Type="http://schemas.openxmlformats.org/officeDocument/2006/relationships/image" Target="../media/image27.png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39.png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openxmlformats.org/officeDocument/2006/relationships/image" Target="../media/image33.svg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7.tiff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mea.illumina.com/products/by-type/informatics-products/dragen-bio-it-platform.html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emea.illumina.com/company/news-center/press-releases/2018/2349147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developer.nvidia.com/clara-parabrick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nvidia.com/blog/2022/03/22/nvidia-hopper-accelerates-dynamic-programming-using-dpx-instructions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0.sv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3.xml"/><Relationship Id="rId6" Type="http://schemas.openxmlformats.org/officeDocument/2006/relationships/image" Target="../media/image59.png"/><Relationship Id="rId11" Type="http://schemas.openxmlformats.org/officeDocument/2006/relationships/image" Target="../media/image23.svg"/><Relationship Id="rId5" Type="http://schemas.openxmlformats.org/officeDocument/2006/relationships/image" Target="../media/image58.svg"/><Relationship Id="rId10" Type="http://schemas.openxmlformats.org/officeDocument/2006/relationships/image" Target="../media/image22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4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5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6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github.com/CMU-SAFARI/GenStore" TargetMode="External"/><Relationship Id="rId5" Type="http://schemas.openxmlformats.org/officeDocument/2006/relationships/hyperlink" Target="https://arxiv.org/abs/2202.10400" TargetMode="External"/><Relationship Id="rId4" Type="http://schemas.openxmlformats.org/officeDocument/2006/relationships/image" Target="../media/image66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21.png"/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12" Type="http://schemas.openxmlformats.org/officeDocument/2006/relationships/image" Target="../media/image39.png"/><Relationship Id="rId17" Type="http://schemas.openxmlformats.org/officeDocument/2006/relationships/image" Target="../media/image43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chart" Target="../charts/chart2.xml"/><Relationship Id="rId10" Type="http://schemas.microsoft.com/office/2007/relationships/hdphoto" Target="../media/hdphoto2.wdp"/><Relationship Id="rId4" Type="http://schemas.openxmlformats.org/officeDocument/2006/relationships/image" Target="../media/image33.sv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9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7.png"/><Relationship Id="rId5" Type="http://schemas.openxmlformats.org/officeDocument/2006/relationships/hyperlink" Target="https://github.com/CMU-SAFARI/MegIS" TargetMode="External"/><Relationship Id="rId4" Type="http://schemas.openxmlformats.org/officeDocument/2006/relationships/hyperlink" Target="https://arxiv.org/abs/2406.19113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gif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arxiv.org/pdf/2506.10931" TargetMode="Externa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://www.economist.com/news/21631808-so-much-genetic-data-so-many-uses-genes-unzipped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arxiv.org/pdf/2504.03732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bit.ly/nikamgh" TargetMode="Externa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n.mansorighiasi@gmail.com" TargetMode="Externa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tif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D658CBB-4AE2-4660-879B-32E28B2CC9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6436E"/>
          </a:solidFill>
        </p:spPr>
        <p:txBody>
          <a:bodyPr anchor="ctr"/>
          <a:lstStyle>
            <a:lvl1pPr algn="l" defTabSz="816011" rtl="0" eaLnBrk="1" latinLnBrk="0" hangingPunct="1">
              <a:lnSpc>
                <a:spcPts val="3070"/>
              </a:lnSpc>
              <a:spcBef>
                <a:spcPct val="0"/>
              </a:spcBef>
              <a:buNone/>
              <a:defRPr sz="2856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ctr" defTabSz="647668">
              <a:lnSpc>
                <a:spcPct val="120000"/>
              </a:lnSpc>
            </a:pPr>
            <a:r>
              <a:rPr lang="en-US" altLang="zh-CN" sz="4000" b="1" dirty="0">
                <a:solidFill>
                  <a:schemeClr val="bg1"/>
                </a:solidFill>
              </a:rPr>
              <a:t>Storage-Centric Systems </a:t>
            </a:r>
            <a:br>
              <a:rPr lang="en-US" altLang="zh-CN" sz="4000" b="1" dirty="0">
                <a:solidFill>
                  <a:schemeClr val="bg1"/>
                </a:solidFill>
              </a:rPr>
            </a:br>
            <a:r>
              <a:rPr lang="en-US" altLang="zh-CN" sz="4000" b="1" dirty="0">
                <a:solidFill>
                  <a:schemeClr val="bg1"/>
                </a:solidFill>
              </a:rPr>
              <a:t>for Genomics </a:t>
            </a:r>
          </a:p>
          <a:p>
            <a:pPr algn="ctr" defTabSz="647668">
              <a:lnSpc>
                <a:spcPct val="120000"/>
              </a:lnSpc>
            </a:pPr>
            <a:r>
              <a:rPr lang="en-US" altLang="zh-CN" sz="4000" b="1" dirty="0">
                <a:solidFill>
                  <a:schemeClr val="bg1"/>
                </a:solidFill>
              </a:rPr>
              <a:t>and Metagenomics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08C44EE-A7D9-423C-B83D-1628ACB8CDBF}"/>
              </a:ext>
            </a:extLst>
          </p:cNvPr>
          <p:cNvSpPr txBox="1">
            <a:spLocks/>
          </p:cNvSpPr>
          <p:nvPr/>
        </p:nvSpPr>
        <p:spPr>
          <a:xfrm>
            <a:off x="1" y="4116096"/>
            <a:ext cx="9143999" cy="456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6011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892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8005" indent="0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66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6011" indent="0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66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24016" indent="0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66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32021" indent="0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66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44029" indent="-204003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034" indent="-204003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040" indent="-204003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045" indent="-204003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47668"/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Nika Mansouri </a:t>
            </a:r>
            <a:r>
              <a:rPr lang="en-US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Ghiasi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47668"/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47668"/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n.mansorighiasi@gmail.com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5FD9B54-C4B8-B127-37B2-62D5AE340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060" y="6044492"/>
            <a:ext cx="2418477" cy="46526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16931A2-04EE-EBF2-2B75-5514E99A9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428" y="6054558"/>
            <a:ext cx="2673598" cy="44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325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9F1D-7D81-7F49-9965-98F0A6A9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Metagenomics?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CC816F-0A97-124F-83D3-3B57B00EDDA3}"/>
              </a:ext>
            </a:extLst>
          </p:cNvPr>
          <p:cNvSpPr/>
          <p:nvPr/>
        </p:nvSpPr>
        <p:spPr>
          <a:xfrm>
            <a:off x="3295185" y="1690297"/>
            <a:ext cx="2553629" cy="18516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22564-9A47-1046-889B-692B495A38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16815" y="1938301"/>
            <a:ext cx="1093541" cy="109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69063-BE34-814A-B1BA-AE48468433F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51848" y="2561014"/>
            <a:ext cx="979417" cy="979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66250-0E5E-3D4A-B80C-F2FCF74B66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365" y="1913845"/>
            <a:ext cx="1142452" cy="11424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F6A107-FC29-8549-B63A-1C6687F43822}"/>
              </a:ext>
            </a:extLst>
          </p:cNvPr>
          <p:cNvSpPr/>
          <p:nvPr/>
        </p:nvSpPr>
        <p:spPr>
          <a:xfrm>
            <a:off x="135290" y="3831220"/>
            <a:ext cx="8906599" cy="2454729"/>
          </a:xfrm>
          <a:prstGeom prst="rect">
            <a:avLst/>
          </a:prstGeom>
          <a:solidFill>
            <a:srgbClr val="F6F4F2"/>
          </a:solidFill>
          <a:ln w="28575">
            <a:solidFill>
              <a:srgbClr val="19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Ins="72000" rtlCol="0" anchor="t"/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1982C3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Has led to </a:t>
            </a:r>
            <a:r>
              <a:rPr kumimoji="0" lang="en-GB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1982C3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groundbreaking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1982C3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advances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982C3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Precision medicine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982C3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Understanding microbial diversity of an environment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982C3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Discovering early warnings of communicable diseases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253231-C16B-DF41-9F2F-4F0E5E811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855137"/>
            <a:ext cx="8798061" cy="8976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b="1" i="1" u="sng" dirty="0">
                <a:solidFill>
                  <a:srgbClr val="AE8207"/>
                </a:solidFill>
              </a:rPr>
              <a:t>Metagenomics</a:t>
            </a:r>
            <a:r>
              <a:rPr lang="en-GB" sz="2400" b="1" i="1" dirty="0">
                <a:solidFill>
                  <a:srgbClr val="AE8207"/>
                </a:solidFill>
              </a:rPr>
              <a:t>: </a:t>
            </a:r>
            <a:r>
              <a:rPr lang="en-GB" sz="2400" dirty="0"/>
              <a:t>Study of genome sequences of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diverse</a:t>
            </a:r>
            <a:r>
              <a:rPr lang="en-GB" sz="2400" dirty="0"/>
              <a:t>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organisms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/>
              <a:t>   within a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shared environment </a:t>
            </a:r>
            <a:r>
              <a:rPr lang="en-GB" sz="2400" dirty="0"/>
              <a:t>(e.g., blood, ocean, soil)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AE8207"/>
              </a:solidFill>
            </a:endParaRPr>
          </a:p>
        </p:txBody>
      </p:sp>
      <p:pic>
        <p:nvPicPr>
          <p:cNvPr id="21" name="Graphic 20" descr="Question mark">
            <a:extLst>
              <a:ext uri="{FF2B5EF4-FFF2-40B4-BE49-F238E27FC236}">
                <a16:creationId xmlns:a16="http://schemas.microsoft.com/office/drawing/2014/main" id="{DD38A2B0-6973-B04B-9B42-B7242C369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297214">
            <a:off x="5582609" y="2788622"/>
            <a:ext cx="914400" cy="914400"/>
          </a:xfrm>
          <a:prstGeom prst="rect">
            <a:avLst/>
          </a:prstGeom>
        </p:spPr>
      </p:pic>
      <p:pic>
        <p:nvPicPr>
          <p:cNvPr id="22" name="Graphic 21" descr="Question mark RTL">
            <a:extLst>
              <a:ext uri="{FF2B5EF4-FFF2-40B4-BE49-F238E27FC236}">
                <a16:creationId xmlns:a16="http://schemas.microsoft.com/office/drawing/2014/main" id="{4656CC5C-B0FA-B94D-A668-886634F588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085568">
            <a:off x="2514112" y="1752780"/>
            <a:ext cx="914400" cy="914400"/>
          </a:xfrm>
          <a:prstGeom prst="rect">
            <a:avLst/>
          </a:prstGeom>
        </p:spPr>
      </p:pic>
      <p:pic>
        <p:nvPicPr>
          <p:cNvPr id="23" name="Graphic 22" descr="Question mark">
            <a:extLst>
              <a:ext uri="{FF2B5EF4-FFF2-40B4-BE49-F238E27FC236}">
                <a16:creationId xmlns:a16="http://schemas.microsoft.com/office/drawing/2014/main" id="{C4ABBBAB-F90E-9A49-BD1C-D9CEF8AC3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1242">
            <a:off x="5630359" y="16842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2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B5FC74F1-D7D6-004C-9A0D-339AD5F6B1BA}"/>
              </a:ext>
            </a:extLst>
          </p:cNvPr>
          <p:cNvSpPr/>
          <p:nvPr/>
        </p:nvSpPr>
        <p:spPr>
          <a:xfrm>
            <a:off x="3183315" y="902919"/>
            <a:ext cx="3986566" cy="1432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76DA14E-A896-534D-8084-B859E5C22444}"/>
              </a:ext>
            </a:extLst>
          </p:cNvPr>
          <p:cNvSpPr/>
          <p:nvPr/>
        </p:nvSpPr>
        <p:spPr>
          <a:xfrm>
            <a:off x="3811343" y="2559091"/>
            <a:ext cx="4578895" cy="1959589"/>
          </a:xfrm>
          <a:prstGeom prst="rect">
            <a:avLst/>
          </a:prstGeom>
          <a:solidFill>
            <a:srgbClr val="FAE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A96DD3A-84C2-D242-B89B-E3DA7E4DB7BA}"/>
              </a:ext>
            </a:extLst>
          </p:cNvPr>
          <p:cNvSpPr/>
          <p:nvPr/>
        </p:nvSpPr>
        <p:spPr>
          <a:xfrm>
            <a:off x="4510507" y="4742378"/>
            <a:ext cx="4411386" cy="16418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050F4-51BF-6C40-B637-D29E40E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Metagenomic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307C66-9A4F-824A-AE13-9C5471EC48EA}"/>
              </a:ext>
            </a:extLst>
          </p:cNvPr>
          <p:cNvGrpSpPr/>
          <p:nvPr/>
        </p:nvGrpSpPr>
        <p:grpSpPr>
          <a:xfrm>
            <a:off x="-768361" y="3414655"/>
            <a:ext cx="4775363" cy="2952954"/>
            <a:chOff x="-768361" y="3343657"/>
            <a:chExt cx="4775363" cy="2952954"/>
          </a:xfrm>
        </p:grpSpPr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7E944E08-167C-994A-B94F-D42F0FC3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68361" y="3343657"/>
              <a:ext cx="4775363" cy="22610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030596-3995-834A-BEC4-513F0A4060F8}"/>
                </a:ext>
              </a:extLst>
            </p:cNvPr>
            <p:cNvSpPr txBox="1"/>
            <p:nvPr/>
          </p:nvSpPr>
          <p:spPr>
            <a:xfrm>
              <a:off x="42967" y="5419448"/>
              <a:ext cx="3152705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9193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A large database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9193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containing information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9193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on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many species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19C630-E5D0-A04C-8A59-D198B8C727CE}"/>
              </a:ext>
            </a:extLst>
          </p:cNvPr>
          <p:cNvSpPr txBox="1"/>
          <p:nvPr/>
        </p:nvSpPr>
        <p:spPr>
          <a:xfrm>
            <a:off x="42966" y="2699186"/>
            <a:ext cx="315270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E820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Metagenomic sample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E820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with species that </a:t>
            </a:r>
          </a:p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E820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are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not known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E820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in advance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F1C8BF-7829-5F4A-A1D2-74522292BE84}"/>
              </a:ext>
            </a:extLst>
          </p:cNvPr>
          <p:cNvSpPr/>
          <p:nvPr/>
        </p:nvSpPr>
        <p:spPr>
          <a:xfrm>
            <a:off x="293531" y="875832"/>
            <a:ext cx="2553629" cy="18516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8F8832-0334-F644-AA46-EC5FB616DBAF}"/>
              </a:ext>
            </a:extLst>
          </p:cNvPr>
          <p:cNvGrpSpPr/>
          <p:nvPr/>
        </p:nvGrpSpPr>
        <p:grpSpPr>
          <a:xfrm>
            <a:off x="515161" y="1084866"/>
            <a:ext cx="2114002" cy="1626586"/>
            <a:chOff x="515161" y="1260606"/>
            <a:chExt cx="2114002" cy="162658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E8787A9-BFF9-DD49-A03D-7E62F33F2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5161" y="1285062"/>
              <a:ext cx="1093541" cy="109354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83DC9B8-0FC7-1F43-8C89-137A6DB1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50194" y="1907775"/>
              <a:ext cx="979417" cy="9794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8E7866F-5FAE-9441-A758-DFFABDEF9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86711" y="1260606"/>
              <a:ext cx="1142452" cy="1142452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896A9E-5E1F-994A-86A1-82A2F6E3E44C}"/>
              </a:ext>
            </a:extLst>
          </p:cNvPr>
          <p:cNvGrpSpPr/>
          <p:nvPr/>
        </p:nvGrpSpPr>
        <p:grpSpPr>
          <a:xfrm>
            <a:off x="222107" y="3763014"/>
            <a:ext cx="2745780" cy="1614374"/>
            <a:chOff x="222107" y="3837156"/>
            <a:chExt cx="2745780" cy="1614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D86756-3484-8646-952F-88E7275F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532" y="3890499"/>
              <a:ext cx="843350" cy="8433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DB8AFB-9129-FE4B-A747-C95AF954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85647" y="3837156"/>
              <a:ext cx="617134" cy="617134"/>
            </a:xfrm>
            <a:prstGeom prst="rect">
              <a:avLst/>
            </a:prstGeom>
            <a:effectLst/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4547B2-683B-CE45-B31A-582F7ACD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2107" y="4315519"/>
              <a:ext cx="476492" cy="476492"/>
            </a:xfrm>
            <a:prstGeom prst="rect">
              <a:avLst/>
            </a:prstGeom>
            <a:effectLst/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8DF51D4-4868-5848-8052-1315F64D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1982C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23150" y="4639800"/>
              <a:ext cx="644737" cy="644737"/>
            </a:xfrm>
            <a:prstGeom prst="rect">
              <a:avLst/>
            </a:prstGeom>
            <a:effectLst/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D913261-2108-5443-9885-98179718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328" y="3858921"/>
              <a:ext cx="967673" cy="96767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17B3C0D-B7D0-6D49-9000-E38A95172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0" y="4716682"/>
              <a:ext cx="651126" cy="6511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74C2EFE-E542-5A45-91F5-F8BB4CE6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692" y="4519424"/>
              <a:ext cx="596538" cy="5965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7DA6C79-80CD-474C-95C1-0FCB27A7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685" y="4830355"/>
              <a:ext cx="621175" cy="621175"/>
            </a:xfrm>
            <a:prstGeom prst="rect">
              <a:avLst/>
            </a:prstGeom>
          </p:spPr>
        </p:pic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E83524F-D1AE-5146-B046-26D6C429D551}"/>
              </a:ext>
            </a:extLst>
          </p:cNvPr>
          <p:cNvSpPr/>
          <p:nvPr/>
        </p:nvSpPr>
        <p:spPr>
          <a:xfrm>
            <a:off x="3305590" y="1250157"/>
            <a:ext cx="1948977" cy="737999"/>
          </a:xfrm>
          <a:prstGeom prst="roundRect">
            <a:avLst>
              <a:gd name="adj" fmla="val 8025"/>
            </a:avLst>
          </a:prstGeom>
          <a:solidFill>
            <a:srgbClr val="19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Preparation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of </a:t>
            </a:r>
            <a:r>
              <a:rPr kumimoji="0" lang="en-CH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Input Queries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9A4030-3A03-2A47-8B25-A7885D416F2B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834235" y="1619156"/>
            <a:ext cx="471355" cy="1"/>
          </a:xfrm>
          <a:prstGeom prst="straightConnector1">
            <a:avLst/>
          </a:prstGeom>
          <a:ln w="38100">
            <a:solidFill>
              <a:srgbClr val="1982C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57DF42-242B-494C-A19C-DD02A2CE9086}"/>
              </a:ext>
            </a:extLst>
          </p:cNvPr>
          <p:cNvGrpSpPr/>
          <p:nvPr/>
        </p:nvGrpSpPr>
        <p:grpSpPr>
          <a:xfrm>
            <a:off x="5449487" y="888858"/>
            <a:ext cx="1566110" cy="1417511"/>
            <a:chOff x="3141770" y="1630562"/>
            <a:chExt cx="1566110" cy="14175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B554566-2B3B-664E-9EF8-BCC331174B96}"/>
                </a:ext>
              </a:extLst>
            </p:cNvPr>
            <p:cNvGrpSpPr/>
            <p:nvPr/>
          </p:nvGrpSpPr>
          <p:grpSpPr>
            <a:xfrm>
              <a:off x="3141770" y="1630562"/>
              <a:ext cx="1501047" cy="1417511"/>
              <a:chOff x="3294003" y="1331203"/>
              <a:chExt cx="1501047" cy="1417511"/>
            </a:xfrm>
          </p:grpSpPr>
          <p:sp>
            <p:nvSpPr>
              <p:cNvPr id="42" name="Left Brace 41">
                <a:extLst>
                  <a:ext uri="{FF2B5EF4-FFF2-40B4-BE49-F238E27FC236}">
                    <a16:creationId xmlns:a16="http://schemas.microsoft.com/office/drawing/2014/main" id="{34F39EAB-9D04-E24D-A5BA-7FE029F24424}"/>
                  </a:ext>
                </a:extLst>
              </p:cNvPr>
              <p:cNvSpPr/>
              <p:nvPr/>
            </p:nvSpPr>
            <p:spPr>
              <a:xfrm>
                <a:off x="3834658" y="1371902"/>
                <a:ext cx="142004" cy="1376812"/>
              </a:xfrm>
              <a:prstGeom prst="leftBrace">
                <a:avLst/>
              </a:prstGeom>
              <a:ln w="158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4B06CC-8B52-D040-A34E-1E24E09E70C4}"/>
                  </a:ext>
                </a:extLst>
              </p:cNvPr>
              <p:cNvSpPr txBox="1"/>
              <p:nvPr/>
            </p:nvSpPr>
            <p:spPr>
              <a:xfrm rot="16200000">
                <a:off x="2923737" y="1701469"/>
                <a:ext cx="1331463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Query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K-mer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AE8CD6A-FE89-804E-9106-9C0E4EB2DF1F}"/>
                  </a:ext>
                </a:extLst>
              </p:cNvPr>
              <p:cNvSpPr txBox="1"/>
              <p:nvPr/>
            </p:nvSpPr>
            <p:spPr>
              <a:xfrm>
                <a:off x="4550435" y="2348604"/>
                <a:ext cx="244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…</a:t>
                </a:r>
                <a:endParaRPr kumimoji="0" lang="en-CH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B2752C-9359-DA49-AE26-6C3D46C13A6D}"/>
                </a:ext>
              </a:extLst>
            </p:cNvPr>
            <p:cNvGrpSpPr/>
            <p:nvPr/>
          </p:nvGrpSpPr>
          <p:grpSpPr>
            <a:xfrm>
              <a:off x="3821530" y="1735182"/>
              <a:ext cx="886350" cy="978451"/>
              <a:chOff x="1678724" y="2023347"/>
              <a:chExt cx="1007267" cy="97845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60DC3EA-5B9A-E747-8E69-18C10647080F}"/>
                  </a:ext>
                </a:extLst>
              </p:cNvPr>
              <p:cNvSpPr/>
              <p:nvPr/>
            </p:nvSpPr>
            <p:spPr>
              <a:xfrm>
                <a:off x="1678724" y="2023347"/>
                <a:ext cx="705661" cy="208345"/>
              </a:xfrm>
              <a:prstGeom prst="rect">
                <a:avLst/>
              </a:prstGeom>
              <a:solidFill>
                <a:srgbClr val="F8F3E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bIns="46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G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T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63DBE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A</a:t>
                </a:r>
                <a:endParaRPr kumimoji="0" lang="en-CH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7D6DDF-B576-E640-BA02-CCDDCDEE4683}"/>
                  </a:ext>
                </a:extLst>
              </p:cNvPr>
              <p:cNvSpPr/>
              <p:nvPr/>
            </p:nvSpPr>
            <p:spPr>
              <a:xfrm>
                <a:off x="1853406" y="2415581"/>
                <a:ext cx="705661" cy="208345"/>
              </a:xfrm>
              <a:prstGeom prst="rect">
                <a:avLst/>
              </a:prstGeom>
              <a:solidFill>
                <a:srgbClr val="F8F3E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bIns="46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T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63DBE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A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T</a:t>
                </a:r>
                <a:endParaRPr kumimoji="0" lang="en-CH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0CE7C62-6FCE-FF40-AD6D-69C30A519E29}"/>
                  </a:ext>
                </a:extLst>
              </p:cNvPr>
              <p:cNvSpPr/>
              <p:nvPr/>
            </p:nvSpPr>
            <p:spPr>
              <a:xfrm>
                <a:off x="1980330" y="2793453"/>
                <a:ext cx="705661" cy="208345"/>
              </a:xfrm>
              <a:prstGeom prst="rect">
                <a:avLst/>
              </a:prstGeom>
              <a:solidFill>
                <a:srgbClr val="F8F3E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bIns="46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T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63DBE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A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T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rPr>
                  <a:t>G</a:t>
                </a:r>
              </a:p>
            </p:txBody>
          </p:sp>
        </p:grp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A047C92-00C3-B249-B8A9-DA556AB1591B}"/>
              </a:ext>
            </a:extLst>
          </p:cNvPr>
          <p:cNvSpPr/>
          <p:nvPr/>
        </p:nvSpPr>
        <p:spPr>
          <a:xfrm>
            <a:off x="3934912" y="3169886"/>
            <a:ext cx="2065855" cy="737999"/>
          </a:xfrm>
          <a:prstGeom prst="roundRect">
            <a:avLst>
              <a:gd name="adj" fmla="val 8025"/>
            </a:avLst>
          </a:prstGeom>
          <a:solidFill>
            <a:srgbClr val="C81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Presence/Absence Identification</a:t>
            </a:r>
            <a:endParaRPr kumimoji="0" lang="en-CH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1906667-7480-0C41-9E21-A0E049CD49CF}"/>
              </a:ext>
            </a:extLst>
          </p:cNvPr>
          <p:cNvSpPr/>
          <p:nvPr/>
        </p:nvSpPr>
        <p:spPr>
          <a:xfrm>
            <a:off x="4636306" y="5194307"/>
            <a:ext cx="2065855" cy="737999"/>
          </a:xfrm>
          <a:prstGeom prst="roundRect">
            <a:avLst>
              <a:gd name="adj" fmla="val 80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Abundance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Estimation</a:t>
            </a:r>
            <a:endParaRPr kumimoji="0" lang="en-CH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C7AE664-EB47-6F4E-987C-0C561866EB95}"/>
              </a:ext>
            </a:extLst>
          </p:cNvPr>
          <p:cNvGrpSpPr/>
          <p:nvPr/>
        </p:nvGrpSpPr>
        <p:grpSpPr>
          <a:xfrm>
            <a:off x="6372024" y="2630608"/>
            <a:ext cx="2267268" cy="1882173"/>
            <a:chOff x="5032700" y="1554591"/>
            <a:chExt cx="2267268" cy="188217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5C344D7-A8FE-844D-8309-E25D2745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2701" y="1554591"/>
              <a:ext cx="617134" cy="617134"/>
            </a:xfrm>
            <a:prstGeom prst="rect">
              <a:avLst/>
            </a:prstGeom>
            <a:effectLst>
              <a:glow rad="25400">
                <a:schemeClr val="bg1">
                  <a:alpha val="88250"/>
                </a:schemeClr>
              </a:glow>
            </a:effectLst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5435414-8AC3-F74B-888D-9FD16C63C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32700" y="2210884"/>
              <a:ext cx="552729" cy="552729"/>
            </a:xfrm>
            <a:prstGeom prst="rect">
              <a:avLst/>
            </a:prstGeom>
            <a:effectLst>
              <a:glow rad="25400">
                <a:schemeClr val="bg1">
                  <a:alpha val="88250"/>
                </a:schemeClr>
              </a:glo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6399998-2DEC-CC46-8FB0-92339880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1982C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2701" y="2792027"/>
              <a:ext cx="644737" cy="644737"/>
            </a:xfrm>
            <a:prstGeom prst="rect">
              <a:avLst/>
            </a:prstGeom>
            <a:effectLst>
              <a:glow rad="25400">
                <a:schemeClr val="bg1">
                  <a:alpha val="88250"/>
                </a:schemeClr>
              </a:glow>
            </a:effec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95132CE-9F5D-3444-B0EC-27339CB8C19E}"/>
                </a:ext>
              </a:extLst>
            </p:cNvPr>
            <p:cNvSpPr txBox="1"/>
            <p:nvPr/>
          </p:nvSpPr>
          <p:spPr>
            <a:xfrm>
              <a:off x="5567969" y="1676971"/>
              <a:ext cx="1695465" cy="319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48235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V. cholerae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D4FCA09-E660-F14A-974A-6D849D721B8B}"/>
                </a:ext>
              </a:extLst>
            </p:cNvPr>
            <p:cNvSpPr txBox="1"/>
            <p:nvPr/>
          </p:nvSpPr>
          <p:spPr>
            <a:xfrm>
              <a:off x="5604503" y="2936064"/>
              <a:ext cx="1695465" cy="319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6A9AC2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E. coli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FAF4B2-8CBC-074D-9ED2-0061A15663E8}"/>
                </a:ext>
              </a:extLst>
            </p:cNvPr>
            <p:cNvSpPr txBox="1"/>
            <p:nvPr/>
          </p:nvSpPr>
          <p:spPr>
            <a:xfrm>
              <a:off x="5586604" y="2310900"/>
              <a:ext cx="1695465" cy="319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06161"/>
                  </a:solidFill>
                  <a:effectLst/>
                  <a:uLnTx/>
                  <a:uFillTx/>
                  <a:latin typeface="Corbel" panose="020B0503020204020204" pitchFamily="34" charset="0"/>
                  <a:ea typeface="+mn-ea"/>
                  <a:cs typeface="+mn-cs"/>
                </a:rPr>
                <a:t>SARS-CoV-2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CCC2E9-16E2-7A44-AB37-4B273934DA95}"/>
              </a:ext>
            </a:extLst>
          </p:cNvPr>
          <p:cNvCxnSpPr>
            <a:cxnSpLocks/>
          </p:cNvCxnSpPr>
          <p:nvPr/>
        </p:nvCxnSpPr>
        <p:spPr>
          <a:xfrm>
            <a:off x="5246916" y="1611771"/>
            <a:ext cx="251999" cy="0"/>
          </a:xfrm>
          <a:prstGeom prst="straightConnector1">
            <a:avLst/>
          </a:prstGeom>
          <a:ln w="38100">
            <a:solidFill>
              <a:srgbClr val="1982C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50A30975-2F3C-5C4F-B40B-A83F363D7E29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3023141" y="3538886"/>
            <a:ext cx="911771" cy="581203"/>
          </a:xfrm>
          <a:prstGeom prst="curvedConnector3">
            <a:avLst>
              <a:gd name="adj1" fmla="val 50000"/>
            </a:avLst>
          </a:prstGeom>
          <a:ln w="38100">
            <a:solidFill>
              <a:srgbClr val="C813B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C4E4EB7-05D8-5D49-A1D6-EA5979E4291E}"/>
              </a:ext>
            </a:extLst>
          </p:cNvPr>
          <p:cNvCxnSpPr>
            <a:cxnSpLocks/>
          </p:cNvCxnSpPr>
          <p:nvPr/>
        </p:nvCxnSpPr>
        <p:spPr>
          <a:xfrm>
            <a:off x="5990142" y="3527668"/>
            <a:ext cx="251999" cy="0"/>
          </a:xfrm>
          <a:prstGeom prst="straightConnector1">
            <a:avLst/>
          </a:prstGeom>
          <a:ln w="38100">
            <a:solidFill>
              <a:srgbClr val="C813B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D51578-F8E1-2049-B1DF-A012B54DFA47}"/>
              </a:ext>
            </a:extLst>
          </p:cNvPr>
          <p:cNvCxnSpPr>
            <a:cxnSpLocks/>
          </p:cNvCxnSpPr>
          <p:nvPr/>
        </p:nvCxnSpPr>
        <p:spPr>
          <a:xfrm flipV="1">
            <a:off x="6690875" y="5561906"/>
            <a:ext cx="381221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AB4C92-018F-2648-8749-AF739551022C}"/>
              </a:ext>
            </a:extLst>
          </p:cNvPr>
          <p:cNvCxnSpPr>
            <a:cxnSpLocks/>
          </p:cNvCxnSpPr>
          <p:nvPr/>
        </p:nvCxnSpPr>
        <p:spPr>
          <a:xfrm>
            <a:off x="6478178" y="4519424"/>
            <a:ext cx="0" cy="6801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C05C9CB-B6C0-E748-868C-46A85A436503}"/>
              </a:ext>
            </a:extLst>
          </p:cNvPr>
          <p:cNvCxnSpPr>
            <a:cxnSpLocks/>
          </p:cNvCxnSpPr>
          <p:nvPr/>
        </p:nvCxnSpPr>
        <p:spPr>
          <a:xfrm>
            <a:off x="5781064" y="2332956"/>
            <a:ext cx="0" cy="800999"/>
          </a:xfrm>
          <a:prstGeom prst="straightConnector1">
            <a:avLst/>
          </a:prstGeom>
          <a:ln w="38100">
            <a:solidFill>
              <a:srgbClr val="C813B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3919DFC-37D8-4D47-8087-3EC11BFD0DFE}"/>
              </a:ext>
            </a:extLst>
          </p:cNvPr>
          <p:cNvGrpSpPr/>
          <p:nvPr/>
        </p:nvGrpSpPr>
        <p:grpSpPr>
          <a:xfrm>
            <a:off x="7027791" y="3433043"/>
            <a:ext cx="1926212" cy="2917722"/>
            <a:chOff x="7022802" y="1248355"/>
            <a:chExt cx="1926212" cy="2917722"/>
          </a:xfrm>
        </p:grpSpPr>
        <p:graphicFrame>
          <p:nvGraphicFramePr>
            <p:cNvPr id="112" name="Chart 111">
              <a:extLst>
                <a:ext uri="{FF2B5EF4-FFF2-40B4-BE49-F238E27FC236}">
                  <a16:creationId xmlns:a16="http://schemas.microsoft.com/office/drawing/2014/main" id="{AC1508E3-6526-CA4B-AD26-41FF28AA37A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022802" y="1248355"/>
            <a:ext cx="1926212" cy="29177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BDD4D10-245F-B54E-A114-C1DFA6DA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1982C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32827" y="3285346"/>
              <a:ext cx="597134" cy="597134"/>
            </a:xfrm>
            <a:prstGeom prst="rect">
              <a:avLst/>
            </a:prstGeom>
            <a:effectLst>
              <a:glow rad="12700">
                <a:schemeClr val="bg1">
                  <a:alpha val="58833"/>
                </a:schemeClr>
              </a:glo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8BA7EA6-E789-E641-8AA6-B75EC4B96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57349" y="2712587"/>
              <a:ext cx="391305" cy="391305"/>
            </a:xfrm>
            <a:prstGeom prst="rect">
              <a:avLst/>
            </a:prstGeom>
            <a:effectLst>
              <a:glow rad="12700">
                <a:schemeClr val="bg1">
                  <a:alpha val="55000"/>
                </a:schemeClr>
              </a:glow>
            </a:effec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693E67D-6316-5A49-9363-0896E4FAD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32868" y="3216184"/>
              <a:ext cx="473603" cy="473603"/>
            </a:xfrm>
            <a:prstGeom prst="rect">
              <a:avLst/>
            </a:prstGeom>
            <a:effectLst>
              <a:glow rad="12700">
                <a:schemeClr val="bg1">
                  <a:alpha val="58833"/>
                </a:schemeClr>
              </a:glow>
            </a:effectLst>
          </p:spPr>
        </p:pic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19AE8C93-8B47-074F-B395-E1FFF53F4691}"/>
              </a:ext>
            </a:extLst>
          </p:cNvPr>
          <p:cNvSpPr txBox="1"/>
          <p:nvPr/>
        </p:nvSpPr>
        <p:spPr>
          <a:xfrm>
            <a:off x="1214779" y="6355193"/>
            <a:ext cx="4775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(e.g., &gt; </a:t>
            </a: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 </a:t>
            </a: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TBs in emerging databases)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3918F31-F2DF-2540-BDD1-FEC78BCE1163}"/>
              </a:ext>
            </a:extLst>
          </p:cNvPr>
          <p:cNvGrpSpPr/>
          <p:nvPr/>
        </p:nvGrpSpPr>
        <p:grpSpPr>
          <a:xfrm>
            <a:off x="650171" y="982703"/>
            <a:ext cx="1767859" cy="1705053"/>
            <a:chOff x="650171" y="1056845"/>
            <a:chExt cx="1767859" cy="1705053"/>
          </a:xfrm>
        </p:grpSpPr>
        <p:pic>
          <p:nvPicPr>
            <p:cNvPr id="132" name="Content Placeholder 4">
              <a:extLst>
                <a:ext uri="{FF2B5EF4-FFF2-40B4-BE49-F238E27FC236}">
                  <a16:creationId xmlns:a16="http://schemas.microsoft.com/office/drawing/2014/main" id="{92084503-1217-FB4F-B84C-A73E6DCC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1324">
              <a:off x="650171" y="1056845"/>
              <a:ext cx="605582" cy="1434219"/>
            </a:xfrm>
            <a:prstGeom prst="rect">
              <a:avLst/>
            </a:prstGeom>
          </p:spPr>
        </p:pic>
        <p:pic>
          <p:nvPicPr>
            <p:cNvPr id="133" name="Content Placeholder 4">
              <a:extLst>
                <a:ext uri="{FF2B5EF4-FFF2-40B4-BE49-F238E27FC236}">
                  <a16:creationId xmlns:a16="http://schemas.microsoft.com/office/drawing/2014/main" id="{7C158569-6A10-B542-9ACA-6DDABF2D2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726">
              <a:off x="1204635" y="1210068"/>
              <a:ext cx="605582" cy="1434219"/>
            </a:xfrm>
            <a:prstGeom prst="rect">
              <a:avLst/>
            </a:prstGeom>
          </p:spPr>
        </p:pic>
        <p:pic>
          <p:nvPicPr>
            <p:cNvPr id="134" name="Content Placeholder 4">
              <a:extLst>
                <a:ext uri="{FF2B5EF4-FFF2-40B4-BE49-F238E27FC236}">
                  <a16:creationId xmlns:a16="http://schemas.microsoft.com/office/drawing/2014/main" id="{F7DE48F8-EA58-D548-8BDC-5481A6995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2505">
              <a:off x="1812448" y="1327679"/>
              <a:ext cx="605582" cy="1434219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F80CF0D-46BA-7943-9439-F0F888241DE0}"/>
              </a:ext>
            </a:extLst>
          </p:cNvPr>
          <p:cNvGrpSpPr/>
          <p:nvPr/>
        </p:nvGrpSpPr>
        <p:grpSpPr>
          <a:xfrm>
            <a:off x="-794302" y="3460482"/>
            <a:ext cx="4775363" cy="2261076"/>
            <a:chOff x="-794302" y="3568490"/>
            <a:chExt cx="4775363" cy="226107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7AFB5-F0D1-194C-9921-4745E437DE20}"/>
                </a:ext>
              </a:extLst>
            </p:cNvPr>
            <p:cNvSpPr/>
            <p:nvPr/>
          </p:nvSpPr>
          <p:spPr>
            <a:xfrm>
              <a:off x="189560" y="3953962"/>
              <a:ext cx="2807640" cy="1490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endParaRPr>
            </a:p>
          </p:txBody>
        </p:sp>
        <p:pic>
          <p:nvPicPr>
            <p:cNvPr id="138" name="Graphic 137" descr="Database">
              <a:extLst>
                <a:ext uri="{FF2B5EF4-FFF2-40B4-BE49-F238E27FC236}">
                  <a16:creationId xmlns:a16="http://schemas.microsoft.com/office/drawing/2014/main" id="{374D2D7D-E9C5-534A-9EC8-C578A794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-794302" y="3568490"/>
              <a:ext cx="4775363" cy="2261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53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33" grpId="0" animBg="1"/>
      <p:bldP spid="49" grpId="0" animBg="1"/>
      <p:bldP spid="63" grpId="0" animBg="1"/>
      <p:bldP spid="130" grpId="0"/>
      <p:bldP spid="13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B6EC-8F76-FA46-9DC6-09755229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Problems with (Meta) Genome Analysis Today</a:t>
            </a:r>
            <a:endParaRPr lang="en-CH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6D7921-CE02-754A-B804-B41B92C147FA}"/>
              </a:ext>
            </a:extLst>
          </p:cNvPr>
          <p:cNvGrpSpPr/>
          <p:nvPr/>
        </p:nvGrpSpPr>
        <p:grpSpPr>
          <a:xfrm>
            <a:off x="552414" y="915092"/>
            <a:ext cx="3278998" cy="2703084"/>
            <a:chOff x="4343037" y="3937719"/>
            <a:chExt cx="2445779" cy="19546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2B0A53-E14F-7E4C-A2D2-01048D783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19577" y="3937719"/>
              <a:ext cx="1369239" cy="1954638"/>
            </a:xfrm>
            <a:prstGeom prst="roundRect">
              <a:avLst>
                <a:gd name="adj" fmla="val 3215"/>
              </a:avLst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506055-B27A-BB45-89FB-88186C894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C8CBAC"/>
                </a:clrFrom>
                <a:clrTo>
                  <a:srgbClr val="C8CBA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3359" y="4016910"/>
              <a:ext cx="1021969" cy="6498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167B53-D193-874C-98A6-0F31AF96E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3037" y="4741368"/>
              <a:ext cx="1155916" cy="1106305"/>
            </a:xfrm>
            <a:prstGeom prst="roundRect">
              <a:avLst>
                <a:gd name="adj" fmla="val 5499"/>
              </a:avLst>
            </a:prstGeom>
          </p:spPr>
        </p:pic>
      </p:grpSp>
      <p:sp>
        <p:nvSpPr>
          <p:cNvPr id="8" name="Text Box 20" descr="90%">
            <a:extLst>
              <a:ext uri="{FF2B5EF4-FFF2-40B4-BE49-F238E27FC236}">
                <a16:creationId xmlns:a16="http://schemas.microsoft.com/office/drawing/2014/main" id="{496FBCC2-AF1C-C741-B8C6-3223E023D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655975"/>
            <a:ext cx="2901030" cy="6186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Special-Purpose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 Machine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for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D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ata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 Generation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2FA9E-23B4-F742-A96E-205AF59E05AA}"/>
              </a:ext>
            </a:extLst>
          </p:cNvPr>
          <p:cNvSpPr txBox="1"/>
          <p:nvPr/>
        </p:nvSpPr>
        <p:spPr>
          <a:xfrm>
            <a:off x="470768" y="4447925"/>
            <a:ext cx="35720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FAST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anose="030F0902030302020204" pitchFamily="66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A9973-9954-C64F-A2AC-6CD7D59392F3}"/>
              </a:ext>
            </a:extLst>
          </p:cNvPr>
          <p:cNvSpPr txBox="1"/>
          <p:nvPr/>
        </p:nvSpPr>
        <p:spPr>
          <a:xfrm>
            <a:off x="4901081" y="4447925"/>
            <a:ext cx="358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anose="030F0902030302020204" pitchFamily="66" charset="0"/>
                <a:ea typeface="+mn-ea"/>
                <a:cs typeface="+mn-cs"/>
              </a:rPr>
              <a:t>SLOW</a:t>
            </a:r>
          </a:p>
        </p:txBody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1C34287E-0A7A-E945-9FD7-C4F88CFBEB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4548" y="2483545"/>
            <a:ext cx="98271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7150C0-40CC-F046-962D-11155A5B2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941" y="1185232"/>
            <a:ext cx="2351299" cy="2351299"/>
          </a:xfrm>
          <a:prstGeom prst="rect">
            <a:avLst/>
          </a:prstGeom>
        </p:spPr>
      </p:pic>
      <p:sp>
        <p:nvSpPr>
          <p:cNvPr id="14" name="Text Box 20" descr="90%">
            <a:extLst>
              <a:ext uri="{FF2B5EF4-FFF2-40B4-BE49-F238E27FC236}">
                <a16:creationId xmlns:a16="http://schemas.microsoft.com/office/drawing/2014/main" id="{56AAFF17-E978-F64A-8A86-0276470D5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249" y="3655975"/>
            <a:ext cx="2901030" cy="6186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64008" tIns="32004" rIns="64008" bIns="32004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General-Purpose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 Machine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for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D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ata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-107" charset="0"/>
                <a:ea typeface="Arial" pitchFamily="-107" charset="0"/>
                <a:cs typeface="Arial" pitchFamily="-107" charset="0"/>
              </a:rPr>
              <a:t> Analysis</a:t>
            </a: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F1827AE6-5162-5D48-A845-7550D1B5E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01950" y="2686825"/>
            <a:ext cx="982714" cy="50822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141FA8B8-6674-8740-BBE7-9129542364A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01951" y="1863677"/>
            <a:ext cx="985313" cy="399811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35819B99-06A8-E548-A37E-F2C093640D9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01949" y="1321524"/>
            <a:ext cx="982713" cy="72464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</p:spPr>
        <p:txBody>
          <a:bodyPr wrap="none" lIns="64008" tIns="32004" rIns="64008" bIns="32004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-107" charset="0"/>
              <a:ea typeface="Arial" pitchFamily="-107" charset="0"/>
              <a:cs typeface="Arial" pitchFamily="-107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45883F-3C1F-F942-9C4F-F140996CA5BA}"/>
              </a:ext>
            </a:extLst>
          </p:cNvPr>
          <p:cNvSpPr txBox="1"/>
          <p:nvPr/>
        </p:nvSpPr>
        <p:spPr>
          <a:xfrm>
            <a:off x="2051720" y="5204052"/>
            <a:ext cx="5522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Slow and inefficient processing capability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950C95-2721-8F41-9E27-18C142BE3102}"/>
              </a:ext>
            </a:extLst>
          </p:cNvPr>
          <p:cNvSpPr txBox="1"/>
          <p:nvPr/>
        </p:nvSpPr>
        <p:spPr>
          <a:xfrm>
            <a:off x="2522400" y="5624443"/>
            <a:ext cx="4538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Large amounts of data movement</a:t>
            </a:r>
          </a:p>
        </p:txBody>
      </p:sp>
    </p:spTree>
    <p:extLst>
      <p:ext uri="{BB962C8B-B14F-4D97-AF65-F5344CB8AC3E}">
        <p14:creationId xmlns:p14="http://schemas.microsoft.com/office/powerpoint/2010/main" val="12261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 animBg="1"/>
      <p:bldP spid="14" grpId="0"/>
      <p:bldP spid="15" grpId="0" animBg="1"/>
      <p:bldP spid="16" grpId="0" animBg="1"/>
      <p:bldP spid="18" grpId="0" animBg="1"/>
      <p:bldP spid="19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72A7-B373-6142-B7F6-B337A9BD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Illumina DRAGEN Bio-IT Platform (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2018</a:t>
            </a:r>
            <a:r>
              <a:rPr lang="en-GB" dirty="0"/>
              <a:t>)</a:t>
            </a:r>
            <a:endParaRPr lang="en-CH" dirty="0"/>
          </a:p>
        </p:txBody>
      </p:sp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FEBA44A1-1E32-1F41-9D86-44E9E0AA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978996"/>
            <a:ext cx="8610600" cy="5195664"/>
          </a:xfrm>
        </p:spPr>
        <p:txBody>
          <a:bodyPr/>
          <a:lstStyle/>
          <a:p>
            <a:r>
              <a:rPr lang="en-US" dirty="0"/>
              <a:t>Processes whole genome at 30x coverage in ~25 minutes with hardware support for data compression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683C0-3DE0-5146-8303-DB95B4872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23965"/>
            <a:ext cx="8054549" cy="3319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5EE85-C8E6-2D41-8A44-6E1CE7B0B125}"/>
              </a:ext>
            </a:extLst>
          </p:cNvPr>
          <p:cNvSpPr txBox="1"/>
          <p:nvPr/>
        </p:nvSpPr>
        <p:spPr>
          <a:xfrm>
            <a:off x="6444208" y="4797152"/>
            <a:ext cx="194421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FPGA board(s)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12487-52A7-0648-838A-88C61C1A2A3C}"/>
              </a:ext>
            </a:extLst>
          </p:cNvPr>
          <p:cNvSpPr/>
          <p:nvPr/>
        </p:nvSpPr>
        <p:spPr>
          <a:xfrm>
            <a:off x="228600" y="5651673"/>
            <a:ext cx="9499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emea.illumina.com/products/by-type/informatics-products/dragen-bio-it-platform.html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/>
              </a:rPr>
              <a:t>emea.illumina.com/company/news-center/press-releases/2018/2349147.html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3312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72A7-B373-6142-B7F6-B337A9BD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Clara </a:t>
            </a:r>
            <a:r>
              <a:rPr lang="en-US" dirty="0" err="1"/>
              <a:t>Parabricks</a:t>
            </a:r>
            <a:r>
              <a:rPr lang="en-US" dirty="0"/>
              <a:t>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  <a:r>
              <a:rPr lang="en-US" dirty="0"/>
              <a:t>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AEAE5-A79E-D04C-A28D-49E29E8C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36"/>
          <a:stretch/>
        </p:blipFill>
        <p:spPr>
          <a:xfrm>
            <a:off x="228600" y="1023318"/>
            <a:ext cx="4031688" cy="37095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962735-C726-6347-A217-55F61B408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83" y="3090644"/>
            <a:ext cx="4784617" cy="32408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02AD35-71EE-C741-B1C4-0DEF1180D536}"/>
              </a:ext>
            </a:extLst>
          </p:cNvPr>
          <p:cNvSpPr/>
          <p:nvPr/>
        </p:nvSpPr>
        <p:spPr>
          <a:xfrm>
            <a:off x="1331640" y="6401578"/>
            <a:ext cx="5904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4"/>
              </a:rPr>
              <a:t>https://developer.nvidia.com/clara-parabricks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4C5AE-F97F-D84A-8FB9-736E7D3D5BF3}"/>
              </a:ext>
            </a:extLst>
          </p:cNvPr>
          <p:cNvSpPr txBox="1"/>
          <p:nvPr/>
        </p:nvSpPr>
        <p:spPr>
          <a:xfrm>
            <a:off x="2532096" y="1285621"/>
            <a:ext cx="172819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GPU board(s)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5CCC-1E30-0E41-82D5-F8D6E1DA5B64}"/>
              </a:ext>
            </a:extLst>
          </p:cNvPr>
          <p:cNvSpPr txBox="1"/>
          <p:nvPr/>
        </p:nvSpPr>
        <p:spPr>
          <a:xfrm>
            <a:off x="4469219" y="1394442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 University of Michigan startup in 2018 joined NVIDIA in 2020</a:t>
            </a:r>
          </a:p>
        </p:txBody>
      </p:sp>
    </p:spTree>
    <p:extLst>
      <p:ext uri="{BB962C8B-B14F-4D97-AF65-F5344CB8AC3E}">
        <p14:creationId xmlns:p14="http://schemas.microsoft.com/office/powerpoint/2010/main" val="827240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272A7-B373-6142-B7F6-B337A9BD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Hopper DPX Instructions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2022</a:t>
            </a:r>
            <a:r>
              <a:rPr lang="en-US" dirty="0"/>
              <a:t>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00789-A80E-244E-AA84-6B0170099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5691"/>
            <a:ext cx="7772400" cy="5201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24EEA-74E2-3D40-AC83-7A2BBF268E3C}"/>
              </a:ext>
            </a:extLst>
          </p:cNvPr>
          <p:cNvSpPr txBox="1"/>
          <p:nvPr/>
        </p:nvSpPr>
        <p:spPr>
          <a:xfrm>
            <a:off x="1259632" y="6432648"/>
            <a:ext cx="8069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3"/>
              </a:rPr>
              <a:t>https://blogs.nvidia.com/blog/2022/03/22/nvidia-hopper-accelerates-dynamic-programming-using-dpx-instructions/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38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itle 5"/>
          <p:cNvSpPr txBox="1">
            <a:spLocks noGrp="1"/>
          </p:cNvSpPr>
          <p:nvPr>
            <p:ph type="title"/>
          </p:nvPr>
        </p:nvSpPr>
        <p:spPr>
          <a:xfrm>
            <a:off x="4893841" y="976329"/>
            <a:ext cx="4250159" cy="657648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</a:rPr>
              <a:t>Bionano &amp; NVIDIA: </a:t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350" i="1" dirty="0">
                <a:solidFill>
                  <a:schemeClr val="accent1"/>
                </a:solidFill>
              </a:rPr>
              <a:t>Accelerating Analysis for Fast Time to Results</a:t>
            </a:r>
            <a:endParaRPr sz="1350" i="1" dirty="0">
              <a:solidFill>
                <a:schemeClr val="accent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AC8438-48A0-7B1A-A7F1-54D949BC2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725" y="2344024"/>
            <a:ext cx="1511085" cy="20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A79ABD9-25EA-6561-A785-C071C1CA51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024" y="476672"/>
            <a:ext cx="4180332" cy="705350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We are accelerating the transformation in how we analyze the human genome!</a:t>
            </a:r>
            <a:endParaRPr lang="en-US" sz="1600" b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6" name="Google Shape;348;p10">
            <a:extLst>
              <a:ext uri="{FF2B5EF4-FFF2-40B4-BE49-F238E27FC236}">
                <a16:creationId xmlns:a16="http://schemas.microsoft.com/office/drawing/2014/main" id="{D153FFF6-506D-B05B-88E6-1FB98AA2E052}"/>
              </a:ext>
            </a:extLst>
          </p:cNvPr>
          <p:cNvSpPr txBox="1">
            <a:spLocks/>
          </p:cNvSpPr>
          <p:nvPr/>
        </p:nvSpPr>
        <p:spPr>
          <a:xfrm>
            <a:off x="5803180" y="2900669"/>
            <a:ext cx="3209085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8016" indent="-128016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0624" indent="-128016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4088" indent="-1270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455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New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high-performance algorithms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from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Bionano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Google Shape;344;p10">
            <a:extLst>
              <a:ext uri="{FF2B5EF4-FFF2-40B4-BE49-F238E27FC236}">
                <a16:creationId xmlns:a16="http://schemas.microsoft.com/office/drawing/2014/main" id="{3E6697FC-402F-429A-335C-3AA2D420D031}"/>
              </a:ext>
            </a:extLst>
          </p:cNvPr>
          <p:cNvSpPr txBox="1">
            <a:spLocks/>
          </p:cNvSpPr>
          <p:nvPr/>
        </p:nvSpPr>
        <p:spPr>
          <a:xfrm>
            <a:off x="5803180" y="1795383"/>
            <a:ext cx="3209085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8016" indent="-128016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20624" indent="-128016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4088" indent="-12700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4455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Technological solution to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support higher throughput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473746-F02D-6279-5A22-01A5FDD98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353" y="2861418"/>
            <a:ext cx="699246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012EBB-CBC5-3B70-4E7E-8C16CEA248A0}"/>
              </a:ext>
            </a:extLst>
          </p:cNvPr>
          <p:cNvSpPr txBox="1"/>
          <p:nvPr/>
        </p:nvSpPr>
        <p:spPr>
          <a:xfrm>
            <a:off x="5803180" y="4005955"/>
            <a:ext cx="3209085" cy="43088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Powered by NVIDIA RTX™ 6000 </a:t>
            </a:r>
          </a:p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Ada Generation GPUs </a:t>
            </a: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8AA82785-3AF4-7185-9691-7CF8F1AD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946" y="3927453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53;p10">
            <a:extLst>
              <a:ext uri="{FF2B5EF4-FFF2-40B4-BE49-F238E27FC236}">
                <a16:creationId xmlns:a16="http://schemas.microsoft.com/office/drawing/2014/main" id="{B37D61F4-6FDF-C00B-CF18-AFB60FF50FB3}"/>
              </a:ext>
            </a:extLst>
          </p:cNvPr>
          <p:cNvSpPr txBox="1"/>
          <p:nvPr/>
        </p:nvSpPr>
        <p:spPr>
          <a:xfrm>
            <a:off x="5803180" y="4993489"/>
            <a:ext cx="3209085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Workflow tailored for a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small lab and </a:t>
            </a:r>
          </a:p>
          <a:p>
            <a:pPr marL="0" marR="0" lvl="0" indent="0" algn="l" defTabSz="457189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IT footprint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8285A227-75C7-55C9-5239-958A91AC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656" y="499348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3AEEA591-B023-C7C3-30F3-9BCB2DF1A6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47" y="1795383"/>
            <a:ext cx="568539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3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AD54C5-BF55-4E41-8C0F-3556E47BC5A0}"/>
              </a:ext>
            </a:extLst>
          </p:cNvPr>
          <p:cNvSpPr/>
          <p:nvPr/>
        </p:nvSpPr>
        <p:spPr>
          <a:xfrm>
            <a:off x="3721994" y="2113937"/>
            <a:ext cx="5232447" cy="18330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 descr="Processor">
            <a:extLst>
              <a:ext uri="{FF2B5EF4-FFF2-40B4-BE49-F238E27FC236}">
                <a16:creationId xmlns:a16="http://schemas.microsoft.com/office/drawing/2014/main" id="{71065E2A-7362-3A42-A4EE-680E81E7C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529" y="1207214"/>
            <a:ext cx="955855" cy="955855"/>
          </a:xfrm>
          <a:prstGeom prst="rect">
            <a:avLst/>
          </a:prstGeom>
        </p:spPr>
      </p:pic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3274706B-9FCF-B74A-AEEE-2613B8773C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4410" y="1249505"/>
            <a:ext cx="955854" cy="955854"/>
          </a:xfrm>
          <a:prstGeom prst="rect">
            <a:avLst/>
          </a:prstGeom>
        </p:spPr>
      </p:pic>
      <p:pic>
        <p:nvPicPr>
          <p:cNvPr id="12" name="Graphic 11" descr="Filter">
            <a:extLst>
              <a:ext uri="{FF2B5EF4-FFF2-40B4-BE49-F238E27FC236}">
                <a16:creationId xmlns:a16="http://schemas.microsoft.com/office/drawing/2014/main" id="{A3C1ACFA-1681-2944-95D5-336F827DAD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77325" y="125862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9D6EC6-9E53-1942-BA75-E28E28CB8EE7}"/>
              </a:ext>
            </a:extLst>
          </p:cNvPr>
          <p:cNvSpPr txBox="1"/>
          <p:nvPr/>
        </p:nvSpPr>
        <p:spPr>
          <a:xfrm>
            <a:off x="3986741" y="897913"/>
            <a:ext cx="174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Heuristics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6BE85F-9B13-E947-BE2F-9258663BDA08}"/>
              </a:ext>
            </a:extLst>
          </p:cNvPr>
          <p:cNvSpPr txBox="1"/>
          <p:nvPr/>
        </p:nvSpPr>
        <p:spPr>
          <a:xfrm>
            <a:off x="5620127" y="910197"/>
            <a:ext cx="2131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Accelerators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B6890-0F63-B747-9D57-26D84D7D6A66}"/>
              </a:ext>
            </a:extLst>
          </p:cNvPr>
          <p:cNvSpPr txBox="1"/>
          <p:nvPr/>
        </p:nvSpPr>
        <p:spPr>
          <a:xfrm>
            <a:off x="7503786" y="910197"/>
            <a:ext cx="1061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Filters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58D5AA-DFFA-8D4D-A741-7934E03EFF46}"/>
              </a:ext>
            </a:extLst>
          </p:cNvPr>
          <p:cNvSpPr/>
          <p:nvPr/>
        </p:nvSpPr>
        <p:spPr>
          <a:xfrm>
            <a:off x="0" y="4266028"/>
            <a:ext cx="9144000" cy="763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800" b="1" i="0" u="none" strike="noStrike" kern="1200" cap="none" spc="0" normalizeH="0" baseline="0" noProof="0" dirty="0">
                <a:ln>
                  <a:noFill/>
                </a:ln>
                <a:solidFill>
                  <a:srgbClr val="629B3C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Computation overhead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9E118C-EEAB-9C49-907C-AC67626CAD41}"/>
              </a:ext>
            </a:extLst>
          </p:cNvPr>
          <p:cNvSpPr/>
          <p:nvPr/>
        </p:nvSpPr>
        <p:spPr>
          <a:xfrm>
            <a:off x="393539" y="2335943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535C70-FB4A-0241-B25F-8F569683D1E5}"/>
              </a:ext>
            </a:extLst>
          </p:cNvPr>
          <p:cNvSpPr/>
          <p:nvPr/>
        </p:nvSpPr>
        <p:spPr>
          <a:xfrm>
            <a:off x="393539" y="2785215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1397B8-63FB-714A-8F18-1A7789063CED}"/>
              </a:ext>
            </a:extLst>
          </p:cNvPr>
          <p:cNvSpPr/>
          <p:nvPr/>
        </p:nvSpPr>
        <p:spPr>
          <a:xfrm>
            <a:off x="393539" y="3234487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TTTTTT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FFBA1F1-98E0-564F-83B1-193D6086B1E4}"/>
              </a:ext>
            </a:extLst>
          </p:cNvPr>
          <p:cNvSpPr/>
          <p:nvPr/>
        </p:nvSpPr>
        <p:spPr>
          <a:xfrm>
            <a:off x="735911" y="3475414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D6AC3D-DFCB-1945-82BC-D3D9AF46B12B}"/>
              </a:ext>
            </a:extLst>
          </p:cNvPr>
          <p:cNvSpPr/>
          <p:nvPr/>
        </p:nvSpPr>
        <p:spPr>
          <a:xfrm>
            <a:off x="688693" y="2518619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EDA0B1-A141-CD43-8FC8-CDAF384C8271}"/>
              </a:ext>
            </a:extLst>
          </p:cNvPr>
          <p:cNvSpPr/>
          <p:nvPr/>
        </p:nvSpPr>
        <p:spPr>
          <a:xfrm>
            <a:off x="688693" y="2993932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F4C7A2B-3783-764D-B20A-AFF30FE38B8F}"/>
              </a:ext>
            </a:extLst>
          </p:cNvPr>
          <p:cNvSpPr/>
          <p:nvPr/>
        </p:nvSpPr>
        <p:spPr>
          <a:xfrm>
            <a:off x="720477" y="3238345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4A0BB08-190C-7B4C-9FA8-C453C2421161}"/>
              </a:ext>
            </a:extLst>
          </p:cNvPr>
          <p:cNvSpPr/>
          <p:nvPr/>
        </p:nvSpPr>
        <p:spPr>
          <a:xfrm>
            <a:off x="688041" y="2755783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5B4C9C8-047E-2449-8F6D-7E55DC35146F}"/>
              </a:ext>
            </a:extLst>
          </p:cNvPr>
          <p:cNvSpPr/>
          <p:nvPr/>
        </p:nvSpPr>
        <p:spPr>
          <a:xfrm>
            <a:off x="756210" y="2351701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E9FD74E-F3A3-EC4F-A031-2E50E586A05F}"/>
              </a:ext>
            </a:extLst>
          </p:cNvPr>
          <p:cNvSpPr/>
          <p:nvPr/>
        </p:nvSpPr>
        <p:spPr>
          <a:xfrm>
            <a:off x="6724358" y="2291781"/>
            <a:ext cx="2048907" cy="1458415"/>
          </a:xfrm>
          <a:prstGeom prst="roundRect">
            <a:avLst>
              <a:gd name="adj" fmla="val 7116"/>
            </a:avLst>
          </a:prstGeom>
          <a:solidFill>
            <a:srgbClr val="F2E7FF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Computation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(CPU or Accelerator)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4A3B81D-25E3-8A4C-A2DB-AB9E43C288AE}"/>
              </a:ext>
            </a:extLst>
          </p:cNvPr>
          <p:cNvSpPr/>
          <p:nvPr/>
        </p:nvSpPr>
        <p:spPr>
          <a:xfrm>
            <a:off x="5842000" y="2291782"/>
            <a:ext cx="840153" cy="1458415"/>
          </a:xfrm>
          <a:prstGeom prst="roundRect">
            <a:avLst>
              <a:gd name="adj" fmla="val 7116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Cache</a:t>
            </a:r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5F2E9F3-46D4-2D48-A408-9382652ADA44}"/>
              </a:ext>
            </a:extLst>
          </p:cNvPr>
          <p:cNvSpPr/>
          <p:nvPr/>
        </p:nvSpPr>
        <p:spPr>
          <a:xfrm>
            <a:off x="3898900" y="2291782"/>
            <a:ext cx="1345754" cy="1458415"/>
          </a:xfrm>
          <a:prstGeom prst="roundRect">
            <a:avLst>
              <a:gd name="adj" fmla="val 711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Memory</a:t>
            </a:r>
            <a:endParaRPr kumimoji="0" lang="en-CH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B2E5EEA-9D8D-454B-9C48-5D4302BF02CD}"/>
              </a:ext>
            </a:extLst>
          </p:cNvPr>
          <p:cNvSpPr/>
          <p:nvPr/>
        </p:nvSpPr>
        <p:spPr>
          <a:xfrm>
            <a:off x="322865" y="2291781"/>
            <a:ext cx="2245002" cy="1458415"/>
          </a:xfrm>
          <a:prstGeom prst="roundRect">
            <a:avLst>
              <a:gd name="adj" fmla="val 7116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Storage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System</a:t>
            </a:r>
            <a:endParaRPr kumimoji="0" lang="en-CH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6B0398-ADCD-1145-B0F6-748316A7EEF2}"/>
              </a:ext>
            </a:extLst>
          </p:cNvPr>
          <p:cNvSpPr/>
          <p:nvPr/>
        </p:nvSpPr>
        <p:spPr>
          <a:xfrm>
            <a:off x="-1" y="5303763"/>
            <a:ext cx="9144000" cy="748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Data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movement overhead </a:t>
            </a:r>
            <a:r>
              <a:rPr kumimoji="0" lang="en-CH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35" name="Graphic 34" descr="Close">
            <a:extLst>
              <a:ext uri="{FF2B5EF4-FFF2-40B4-BE49-F238E27FC236}">
                <a16:creationId xmlns:a16="http://schemas.microsoft.com/office/drawing/2014/main" id="{B7548304-289F-9447-8091-9F3A785960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837" y="521935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9A9BA6C-26AE-E74A-87A1-95A82D67BAE7}"/>
              </a:ext>
            </a:extLst>
          </p:cNvPr>
          <p:cNvSpPr txBox="1"/>
          <p:nvPr/>
        </p:nvSpPr>
        <p:spPr>
          <a:xfrm>
            <a:off x="632697" y="4093991"/>
            <a:ext cx="10996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6600" b="1" i="0" u="none" strike="noStrike" kern="1200" cap="none" spc="0" normalizeH="0" baseline="0" noProof="0" dirty="0">
                <a:ln>
                  <a:noFill/>
                </a:ln>
                <a:solidFill>
                  <a:srgbClr val="629B3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✓</a:t>
            </a:r>
            <a:endParaRPr kumimoji="0" lang="en-CH" sz="7200" b="0" i="0" u="none" strike="noStrike" kern="1200" cap="none" spc="0" normalizeH="0" baseline="0" noProof="0" dirty="0">
              <a:ln>
                <a:noFill/>
              </a:ln>
              <a:solidFill>
                <a:srgbClr val="629B3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4BFA13-9C6A-A84C-8779-352B3F95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Accelerating Genome Sequence Analysis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637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75781 0.21203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82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58 0.10856 L 0.73472 0.15185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7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58 0.0449 L 0.73472 0.0881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7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8 -0.08611 L 0.71024 0.05162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97 2.59259E-6 L 0.71406 0.19097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93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0.03611 L 0.70747 0.13472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4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2384 L 0.70677 0.09537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3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0.02616 L 0.7342 0.16458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41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0.01759 L 0.72361 0.22292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33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26" grpId="0"/>
      <p:bldP spid="27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33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B799-7DEB-636E-C2F2-6E8A0FD1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Storage-Centric Systems for (Meta)Genomics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24977A-4E9F-7D98-F4A6-21031C7253A8}"/>
              </a:ext>
            </a:extLst>
          </p:cNvPr>
          <p:cNvSpPr/>
          <p:nvPr/>
        </p:nvSpPr>
        <p:spPr>
          <a:xfrm>
            <a:off x="437322" y="1003975"/>
            <a:ext cx="4002156" cy="1630017"/>
          </a:xfrm>
          <a:prstGeom prst="roundRect">
            <a:avLst/>
          </a:prstGeom>
          <a:solidFill>
            <a:srgbClr val="009F7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GenStore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(ASPLOS’22)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6F5DFC-3C2A-2B49-85F0-2F232610D5C9}"/>
              </a:ext>
            </a:extLst>
          </p:cNvPr>
          <p:cNvSpPr/>
          <p:nvPr/>
        </p:nvSpPr>
        <p:spPr>
          <a:xfrm>
            <a:off x="4704524" y="1003974"/>
            <a:ext cx="4002156" cy="1630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Metagenomics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MegIS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(ISCA’24)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A78D5D-A52A-DC69-4479-B4601C9952FD}"/>
              </a:ext>
            </a:extLst>
          </p:cNvPr>
          <p:cNvSpPr/>
          <p:nvPr/>
        </p:nvSpPr>
        <p:spPr>
          <a:xfrm>
            <a:off x="437319" y="4847107"/>
            <a:ext cx="8269358" cy="1278834"/>
          </a:xfrm>
          <a:prstGeom prst="roundRect">
            <a:avLst/>
          </a:prstGeom>
          <a:solidFill>
            <a:srgbClr val="94209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r>
              <a:rPr lang="en-CH" sz="3000" b="1" dirty="0">
                <a:solidFill>
                  <a:schemeClr val="bg1"/>
                </a:solidFill>
                <a:latin typeface="Corbel" panose="020B0503020204020204" pitchFamily="34" charset="0"/>
              </a:rPr>
              <a:t>Efficient Analysis on Compressed Genomic Data</a:t>
            </a:r>
            <a:endParaRPr lang="en-CH" sz="3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SAGe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(arXiv’25)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A60BF2-CAEA-7CB8-5F48-14C677C24B50}"/>
              </a:ext>
            </a:extLst>
          </p:cNvPr>
          <p:cNvGrpSpPr/>
          <p:nvPr/>
        </p:nvGrpSpPr>
        <p:grpSpPr>
          <a:xfrm>
            <a:off x="363173" y="2991801"/>
            <a:ext cx="8416475" cy="1497497"/>
            <a:chOff x="363173" y="3021494"/>
            <a:chExt cx="8416475" cy="1497497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ACD0F6D-C171-4F26-B3F8-40A2A07FA619}"/>
                </a:ext>
              </a:extLst>
            </p:cNvPr>
            <p:cNvSpPr/>
            <p:nvPr/>
          </p:nvSpPr>
          <p:spPr>
            <a:xfrm>
              <a:off x="437321" y="3021494"/>
              <a:ext cx="8269358" cy="1497497"/>
            </a:xfrm>
            <a:prstGeom prst="roundRect">
              <a:avLst/>
            </a:prstGeom>
            <a:solidFill>
              <a:srgbClr val="1982C3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Aft>
                  <a:spcPts val="1000"/>
                </a:spcAft>
              </a:pPr>
              <a:r>
                <a:rPr lang="en-CH" sz="30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Emerging Areas in (Meta)Genomics</a:t>
              </a:r>
              <a:endParaRPr lang="en-CH" sz="30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  <a:p>
              <a:pPr algn="ctr"/>
              <a:endParaRPr lang="en-CH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BD1256-155F-4894-1C84-FBDD64F6507A}"/>
                </a:ext>
              </a:extLst>
            </p:cNvPr>
            <p:cNvSpPr txBox="1"/>
            <p:nvPr/>
          </p:nvSpPr>
          <p:spPr>
            <a:xfrm>
              <a:off x="4485943" y="3638288"/>
              <a:ext cx="429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MARS</a:t>
              </a: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 </a:t>
              </a:r>
              <a: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  <a:t>(ICS’25)</a:t>
              </a:r>
              <a:b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Raw Genomics Signal Analysis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EFAE290-0C59-23ED-C9F2-838BA28A25EE}"/>
                </a:ext>
              </a:extLst>
            </p:cNvPr>
            <p:cNvSpPr txBox="1"/>
            <p:nvPr/>
          </p:nvSpPr>
          <p:spPr>
            <a:xfrm>
              <a:off x="363173" y="3638288"/>
              <a:ext cx="3551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GRAINS</a:t>
              </a:r>
              <a:b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Genome Graph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1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B799-7DEB-636E-C2F2-6E8A0FD1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Storage-Centric Systems for (Meta)Genomics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24977A-4E9F-7D98-F4A6-21031C7253A8}"/>
              </a:ext>
            </a:extLst>
          </p:cNvPr>
          <p:cNvSpPr/>
          <p:nvPr/>
        </p:nvSpPr>
        <p:spPr>
          <a:xfrm>
            <a:off x="437322" y="1003975"/>
            <a:ext cx="4002156" cy="1630017"/>
          </a:xfrm>
          <a:prstGeom prst="roundRect">
            <a:avLst/>
          </a:prstGeom>
          <a:solidFill>
            <a:srgbClr val="009F7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GenStore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(ASPLOS’22)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6F5DFC-3C2A-2B49-85F0-2F232610D5C9}"/>
              </a:ext>
            </a:extLst>
          </p:cNvPr>
          <p:cNvSpPr/>
          <p:nvPr/>
        </p:nvSpPr>
        <p:spPr>
          <a:xfrm>
            <a:off x="4704524" y="1003974"/>
            <a:ext cx="4002156" cy="1630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Metagenomics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MegIS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(ISCA’24)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A78D5D-A52A-DC69-4479-B4601C9952FD}"/>
              </a:ext>
            </a:extLst>
          </p:cNvPr>
          <p:cNvSpPr/>
          <p:nvPr/>
        </p:nvSpPr>
        <p:spPr>
          <a:xfrm>
            <a:off x="437319" y="4847107"/>
            <a:ext cx="8269358" cy="1278834"/>
          </a:xfrm>
          <a:prstGeom prst="roundRect">
            <a:avLst/>
          </a:prstGeom>
          <a:solidFill>
            <a:srgbClr val="94209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r>
              <a:rPr lang="en-CH" sz="3000" b="1" dirty="0">
                <a:solidFill>
                  <a:schemeClr val="bg1"/>
                </a:solidFill>
                <a:latin typeface="Corbel" panose="020B0503020204020204" pitchFamily="34" charset="0"/>
              </a:rPr>
              <a:t>Efficient Analysis on Compressed Genomic Data</a:t>
            </a:r>
            <a:endParaRPr lang="en-CH" sz="3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SAGe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(arXiv’25)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8206D-52C2-C254-FB21-B609EBBEB042}"/>
              </a:ext>
            </a:extLst>
          </p:cNvPr>
          <p:cNvSpPr/>
          <p:nvPr/>
        </p:nvSpPr>
        <p:spPr>
          <a:xfrm>
            <a:off x="4572000" y="954157"/>
            <a:ext cx="4253948" cy="193481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16A8C1-5C82-0D1B-3D13-81669C06F756}"/>
              </a:ext>
            </a:extLst>
          </p:cNvPr>
          <p:cNvGrpSpPr/>
          <p:nvPr/>
        </p:nvGrpSpPr>
        <p:grpSpPr>
          <a:xfrm>
            <a:off x="363173" y="2991801"/>
            <a:ext cx="8416475" cy="1497497"/>
            <a:chOff x="363173" y="3021494"/>
            <a:chExt cx="8416475" cy="149749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4BD49EE-67D4-5FD7-0F70-7B3340863693}"/>
                </a:ext>
              </a:extLst>
            </p:cNvPr>
            <p:cNvSpPr/>
            <p:nvPr/>
          </p:nvSpPr>
          <p:spPr>
            <a:xfrm>
              <a:off x="437321" y="3021494"/>
              <a:ext cx="8269358" cy="1497497"/>
            </a:xfrm>
            <a:prstGeom prst="roundRect">
              <a:avLst/>
            </a:prstGeom>
            <a:solidFill>
              <a:srgbClr val="1982C3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Aft>
                  <a:spcPts val="1000"/>
                </a:spcAft>
              </a:pPr>
              <a:r>
                <a:rPr lang="en-CH" sz="30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Emerging Areas in (Meta)Genomics</a:t>
              </a:r>
              <a:endParaRPr lang="en-CH" sz="30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  <a:p>
              <a:pPr algn="ctr"/>
              <a:endParaRPr lang="en-CH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F3ADC7-C1C6-48F6-F22A-F16DCFBB84C6}"/>
                </a:ext>
              </a:extLst>
            </p:cNvPr>
            <p:cNvSpPr txBox="1"/>
            <p:nvPr/>
          </p:nvSpPr>
          <p:spPr>
            <a:xfrm>
              <a:off x="4485943" y="3638288"/>
              <a:ext cx="429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MARS</a:t>
              </a: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 </a:t>
              </a:r>
              <a: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  <a:t>(ICS’25)</a:t>
              </a:r>
              <a:b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Raw Genomics Signal 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4AB5B6-000D-9712-C223-48AA7575E809}"/>
                </a:ext>
              </a:extLst>
            </p:cNvPr>
            <p:cNvSpPr txBox="1"/>
            <p:nvPr/>
          </p:nvSpPr>
          <p:spPr>
            <a:xfrm>
              <a:off x="363173" y="3638288"/>
              <a:ext cx="3551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GRAINS</a:t>
              </a:r>
              <a:b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Genome Graph Analysis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F65BA-23FD-3458-5066-07434D032024}"/>
              </a:ext>
            </a:extLst>
          </p:cNvPr>
          <p:cNvSpPr/>
          <p:nvPr/>
        </p:nvSpPr>
        <p:spPr>
          <a:xfrm>
            <a:off x="254644" y="2888974"/>
            <a:ext cx="8571303" cy="3477102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46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4E38B30-0FC2-EED4-19C4-A2F213DB7E26}"/>
              </a:ext>
            </a:extLst>
          </p:cNvPr>
          <p:cNvGrpSpPr/>
          <p:nvPr/>
        </p:nvGrpSpPr>
        <p:grpSpPr>
          <a:xfrm>
            <a:off x="207154" y="989275"/>
            <a:ext cx="4297680" cy="2666844"/>
            <a:chOff x="207154" y="989275"/>
            <a:chExt cx="4297680" cy="2666844"/>
          </a:xfrm>
        </p:grpSpPr>
        <p:pic>
          <p:nvPicPr>
            <p:cNvPr id="5" name="Content Placeholder 5">
              <a:extLst>
                <a:ext uri="{FF2B5EF4-FFF2-40B4-BE49-F238E27FC236}">
                  <a16:creationId xmlns:a16="http://schemas.microsoft.com/office/drawing/2014/main" id="{9217C2C4-DDF6-D7C2-5BD3-C256134D1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1547" y="989275"/>
              <a:ext cx="1968896" cy="1965960"/>
            </a:xfrm>
            <a:prstGeom prst="roundRect">
              <a:avLst>
                <a:gd name="adj" fmla="val 35390"/>
              </a:avLst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51413F-670E-2A19-24B9-FFE5FFC64063}"/>
                </a:ext>
              </a:extLst>
            </p:cNvPr>
            <p:cNvSpPr/>
            <p:nvPr/>
          </p:nvSpPr>
          <p:spPr>
            <a:xfrm>
              <a:off x="207154" y="3040566"/>
              <a:ext cx="4297680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solidFill>
                    <a:srgbClr val="4473C4"/>
                  </a:solidFill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Uncovering and treating diseases</a:t>
              </a:r>
              <a:br>
                <a:rPr lang="en-US" sz="2000" dirty="0">
                  <a:solidFill>
                    <a:srgbClr val="000000"/>
                  </a:solidFill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2000" dirty="0">
                  <a:solidFill>
                    <a:srgbClr val="000000"/>
                  </a:solidFill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linked to genomic variations</a:t>
              </a:r>
              <a:endPara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venir Next" panose="020B0503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2F1F351-EF22-0D7E-F94C-B34A775A9988}"/>
              </a:ext>
            </a:extLst>
          </p:cNvPr>
          <p:cNvGrpSpPr/>
          <p:nvPr/>
        </p:nvGrpSpPr>
        <p:grpSpPr>
          <a:xfrm>
            <a:off x="1088927" y="3955175"/>
            <a:ext cx="2534134" cy="2604453"/>
            <a:chOff x="1088927" y="3955175"/>
            <a:chExt cx="2534134" cy="26044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BFB8AC-C750-8518-1FBC-06E60DF658C5}"/>
                </a:ext>
              </a:extLst>
            </p:cNvPr>
            <p:cNvSpPr/>
            <p:nvPr/>
          </p:nvSpPr>
          <p:spPr>
            <a:xfrm>
              <a:off x="1088927" y="5944075"/>
              <a:ext cx="2534134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Detecting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3C4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pathogens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 the environment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E97D67-7AE1-4AA4-9913-6C754268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4482" y="3955175"/>
              <a:ext cx="1965960" cy="1965960"/>
            </a:xfrm>
            <a:prstGeom prst="roundRect">
              <a:avLst>
                <a:gd name="adj" fmla="val 33813"/>
              </a:avLst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FB97F4-B8D3-E9A9-A546-BD2782D336D8}"/>
              </a:ext>
            </a:extLst>
          </p:cNvPr>
          <p:cNvGrpSpPr/>
          <p:nvPr/>
        </p:nvGrpSpPr>
        <p:grpSpPr>
          <a:xfrm>
            <a:off x="5608996" y="3955175"/>
            <a:ext cx="2446077" cy="2612207"/>
            <a:chOff x="5608996" y="3955175"/>
            <a:chExt cx="2446077" cy="261220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43DD1AF-C105-17E7-8667-206E21015C1E}"/>
                </a:ext>
              </a:extLst>
            </p:cNvPr>
            <p:cNvSpPr/>
            <p:nvPr/>
          </p:nvSpPr>
          <p:spPr>
            <a:xfrm>
              <a:off x="5608996" y="5951829"/>
              <a:ext cx="2446077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Rapid surveillance of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disease outbreaks</a:t>
              </a:r>
            </a:p>
          </p:txBody>
        </p:sp>
        <p:pic>
          <p:nvPicPr>
            <p:cNvPr id="12" name="Picture 11" descr="A computer with a dna strand on the screen&#10;&#10;Description automatically generated">
              <a:extLst>
                <a:ext uri="{FF2B5EF4-FFF2-40B4-BE49-F238E27FC236}">
                  <a16:creationId xmlns:a16="http://schemas.microsoft.com/office/drawing/2014/main" id="{28ECC5D5-2444-6C2E-A181-0801C9DC2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03559" y="3955175"/>
              <a:ext cx="1988900" cy="1988900"/>
            </a:xfrm>
            <a:prstGeom prst="roundRect">
              <a:avLst>
                <a:gd name="adj" fmla="val 37687"/>
              </a:avLst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DB0E97-DB83-E334-A563-93E609B7E51D}"/>
              </a:ext>
            </a:extLst>
          </p:cNvPr>
          <p:cNvGrpSpPr/>
          <p:nvPr/>
        </p:nvGrpSpPr>
        <p:grpSpPr>
          <a:xfrm>
            <a:off x="5084180" y="989275"/>
            <a:ext cx="3517486" cy="2666844"/>
            <a:chOff x="5084180" y="989275"/>
            <a:chExt cx="3517486" cy="2666844"/>
          </a:xfrm>
        </p:grpSpPr>
        <p:pic>
          <p:nvPicPr>
            <p:cNvPr id="14" name="Picture 13" descr="A pair of hands holding a dna strand&#10;&#10;Description automatically generated">
              <a:extLst>
                <a:ext uri="{FF2B5EF4-FFF2-40B4-BE49-F238E27FC236}">
                  <a16:creationId xmlns:a16="http://schemas.microsoft.com/office/drawing/2014/main" id="{17BDF2DC-0F02-DC5A-ABD5-36F0658A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03559" y="989275"/>
              <a:ext cx="1966262" cy="1965960"/>
            </a:xfrm>
            <a:prstGeom prst="roundRect">
              <a:avLst>
                <a:gd name="adj" fmla="val 33654"/>
              </a:avLst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ED0D9D-09D9-4FA1-C7B1-1EA771BF6BA9}"/>
                </a:ext>
              </a:extLst>
            </p:cNvPr>
            <p:cNvSpPr/>
            <p:nvPr/>
          </p:nvSpPr>
          <p:spPr>
            <a:xfrm>
              <a:off x="5084180" y="3040566"/>
              <a:ext cx="3517486" cy="6155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Developing</a:t>
              </a:r>
              <a:r>
                <a: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srgbClr val="4473C4"/>
                  </a:solidFill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personalized medicine</a:t>
              </a:r>
              <a:endParaRPr kumimoji="0" lang="en-US" sz="200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venir Next" panose="020B050302020202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1" name="Title 20">
            <a:extLst>
              <a:ext uri="{FF2B5EF4-FFF2-40B4-BE49-F238E27FC236}">
                <a16:creationId xmlns:a16="http://schemas.microsoft.com/office/drawing/2014/main" id="{5BED69C1-53DE-B6BD-7440-7B46DAC3F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Applications of Genomics and Metagenomics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239947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A16E4E7-6240-3A4D-A6E2-73D5B4FA814B}"/>
              </a:ext>
            </a:extLst>
          </p:cNvPr>
          <p:cNvSpPr/>
          <p:nvPr/>
        </p:nvSpPr>
        <p:spPr>
          <a:xfrm>
            <a:off x="322865" y="2291781"/>
            <a:ext cx="2245002" cy="1458415"/>
          </a:xfrm>
          <a:prstGeom prst="roundRect">
            <a:avLst>
              <a:gd name="adj" fmla="val 7116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Storage</a:t>
            </a:r>
          </a:p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System</a:t>
            </a:r>
            <a:endParaRPr lang="en-CH" sz="2400" b="1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829D2-A40B-314C-A479-C95DDD1C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Key Idea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38894D-FB68-B24E-9D5F-2AD8A3884AEB}"/>
              </a:ext>
            </a:extLst>
          </p:cNvPr>
          <p:cNvSpPr/>
          <p:nvPr/>
        </p:nvSpPr>
        <p:spPr>
          <a:xfrm>
            <a:off x="1" y="5233752"/>
            <a:ext cx="9143999" cy="908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2800" b="1" dirty="0">
                <a:solidFill>
                  <a:srgbClr val="1982C3"/>
                </a:solidFill>
                <a:latin typeface="Corbel" panose="020B0503020204020204" pitchFamily="34" charset="0"/>
              </a:rPr>
              <a:t>Non-matching</a:t>
            </a:r>
            <a:r>
              <a:rPr lang="en-GB" sz="2800" b="1" dirty="0">
                <a:solidFill>
                  <a:schemeClr val="tx1"/>
                </a:solidFill>
                <a:latin typeface="Corbel" panose="020B0503020204020204" pitchFamily="34" charset="0"/>
              </a:rPr>
              <a:t> reads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Do not have potential matching locations and can skip alignment</a:t>
            </a:r>
          </a:p>
        </p:txBody>
      </p:sp>
      <p:pic>
        <p:nvPicPr>
          <p:cNvPr id="23" name="Graphic 22" descr="Filter">
            <a:extLst>
              <a:ext uri="{FF2B5EF4-FFF2-40B4-BE49-F238E27FC236}">
                <a16:creationId xmlns:a16="http://schemas.microsoft.com/office/drawing/2014/main" id="{E016CCEE-DD32-534E-B29D-D486E595F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560" y="108474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1FA4EA-1EC5-684B-ACB6-6B618B3ACE16}"/>
              </a:ext>
            </a:extLst>
          </p:cNvPr>
          <p:cNvSpPr txBox="1"/>
          <p:nvPr/>
        </p:nvSpPr>
        <p:spPr>
          <a:xfrm>
            <a:off x="1103960" y="1191465"/>
            <a:ext cx="557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Filter</a:t>
            </a:r>
            <a:r>
              <a:rPr lang="en-CH" sz="2400" b="1" dirty="0">
                <a:solidFill>
                  <a:srgbClr val="1982C3"/>
                </a:solidFill>
                <a:latin typeface="Corbel" panose="020B0503020204020204" pitchFamily="34" charset="0"/>
              </a:rPr>
              <a:t> reads that do </a:t>
            </a:r>
            <a:r>
              <a:rPr lang="en-CH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not</a:t>
            </a:r>
            <a:r>
              <a:rPr lang="en-CH" sz="2400" b="1" dirty="0">
                <a:solidFill>
                  <a:srgbClr val="1982C3"/>
                </a:solidFill>
                <a:latin typeface="Corbel" panose="020B0503020204020204" pitchFamily="34" charset="0"/>
              </a:rPr>
              <a:t> require alignment</a:t>
            </a:r>
          </a:p>
          <a:p>
            <a:r>
              <a:rPr lang="en-GB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i</a:t>
            </a:r>
            <a:r>
              <a:rPr lang="en-CH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nside the storage system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252BD6-E81D-774E-B217-0E78268A2455}"/>
              </a:ext>
            </a:extLst>
          </p:cNvPr>
          <p:cNvSpPr/>
          <p:nvPr/>
        </p:nvSpPr>
        <p:spPr>
          <a:xfrm>
            <a:off x="393539" y="2335943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D5DD12A-65AD-D047-ADD7-F69A1A2A4E95}"/>
              </a:ext>
            </a:extLst>
          </p:cNvPr>
          <p:cNvSpPr/>
          <p:nvPr/>
        </p:nvSpPr>
        <p:spPr>
          <a:xfrm>
            <a:off x="393539" y="2785215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rgbClr val="7030A0"/>
                </a:solidFill>
                <a:latin typeface="Corbel" panose="020B0503020204020204" pitchFamily="34" charset="0"/>
              </a:rPr>
              <a:t>AAAA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1A92AC-0255-0449-A490-549F83E19104}"/>
              </a:ext>
            </a:extLst>
          </p:cNvPr>
          <p:cNvSpPr/>
          <p:nvPr/>
        </p:nvSpPr>
        <p:spPr>
          <a:xfrm>
            <a:off x="393539" y="3234487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7030A0"/>
                </a:solidFill>
                <a:latin typeface="Corbel" panose="020B0503020204020204" pitchFamily="34" charset="0"/>
              </a:rPr>
              <a:t>AAA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2C3FD7-F724-4C45-AF22-D1FE70F45D07}"/>
              </a:ext>
            </a:extLst>
          </p:cNvPr>
          <p:cNvSpPr/>
          <p:nvPr/>
        </p:nvSpPr>
        <p:spPr>
          <a:xfrm>
            <a:off x="735911" y="3475414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028373-6D13-FE46-822D-6665058A07F2}"/>
              </a:ext>
            </a:extLst>
          </p:cNvPr>
          <p:cNvSpPr/>
          <p:nvPr/>
        </p:nvSpPr>
        <p:spPr>
          <a:xfrm>
            <a:off x="688693" y="2518619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4D4533A-F368-B14F-9D17-73B2AC9B61F4}"/>
              </a:ext>
            </a:extLst>
          </p:cNvPr>
          <p:cNvSpPr/>
          <p:nvPr/>
        </p:nvSpPr>
        <p:spPr>
          <a:xfrm>
            <a:off x="688693" y="2993932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F3DA5A-84E5-FA47-A104-F468BD1F32B1}"/>
              </a:ext>
            </a:extLst>
          </p:cNvPr>
          <p:cNvSpPr/>
          <p:nvPr/>
        </p:nvSpPr>
        <p:spPr>
          <a:xfrm>
            <a:off x="720477" y="3238345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71E869-4C18-1F4D-BDCE-18FC3B9FE175}"/>
              </a:ext>
            </a:extLst>
          </p:cNvPr>
          <p:cNvSpPr/>
          <p:nvPr/>
        </p:nvSpPr>
        <p:spPr>
          <a:xfrm>
            <a:off x="688041" y="2755783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5B6CF7-93A9-FB4A-AD54-41CEAA4655B2}"/>
              </a:ext>
            </a:extLst>
          </p:cNvPr>
          <p:cNvSpPr/>
          <p:nvPr/>
        </p:nvSpPr>
        <p:spPr>
          <a:xfrm>
            <a:off x="756210" y="2351701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GT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DE9BA9-8DA1-F24B-BE80-49C0F1FBB77F}"/>
              </a:ext>
            </a:extLst>
          </p:cNvPr>
          <p:cNvSpPr txBox="1"/>
          <p:nvPr/>
        </p:nvSpPr>
        <p:spPr>
          <a:xfrm>
            <a:off x="401293" y="3750196"/>
            <a:ext cx="208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982C3"/>
                </a:solidFill>
                <a:latin typeface="Corbel" panose="020B0503020204020204" pitchFamily="34" charset="0"/>
              </a:rPr>
              <a:t>Filtered Reads</a:t>
            </a:r>
            <a:endParaRPr lang="en-CH" sz="2400" b="1" dirty="0">
              <a:solidFill>
                <a:srgbClr val="1982C3"/>
              </a:solidFill>
              <a:latin typeface="Corbel" panose="020B0503020204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576CD0-C7EF-B54A-95C4-329CB6109292}"/>
              </a:ext>
            </a:extLst>
          </p:cNvPr>
          <p:cNvSpPr/>
          <p:nvPr/>
        </p:nvSpPr>
        <p:spPr>
          <a:xfrm>
            <a:off x="6724358" y="2291781"/>
            <a:ext cx="2048907" cy="1458415"/>
          </a:xfrm>
          <a:prstGeom prst="roundRect">
            <a:avLst>
              <a:gd name="adj" fmla="val 7116"/>
            </a:avLst>
          </a:prstGeom>
          <a:solidFill>
            <a:srgbClr val="F2E7FF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Computation </a:t>
            </a:r>
          </a:p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Unit</a:t>
            </a:r>
          </a:p>
          <a:p>
            <a:pPr algn="ctr"/>
            <a:r>
              <a:rPr lang="en-CH" sz="2400" b="1" dirty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(CPU or Accelerator)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3DD1F9D-0083-5945-BB36-749D9762E256}"/>
              </a:ext>
            </a:extLst>
          </p:cNvPr>
          <p:cNvSpPr/>
          <p:nvPr/>
        </p:nvSpPr>
        <p:spPr>
          <a:xfrm>
            <a:off x="5842000" y="2291782"/>
            <a:ext cx="840153" cy="1458415"/>
          </a:xfrm>
          <a:prstGeom prst="roundRect">
            <a:avLst>
              <a:gd name="adj" fmla="val 7116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Cache</a:t>
            </a:r>
            <a:endParaRPr lang="en-CH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E84C462-985F-2640-8B0F-31B31457E0D7}"/>
              </a:ext>
            </a:extLst>
          </p:cNvPr>
          <p:cNvSpPr/>
          <p:nvPr/>
        </p:nvSpPr>
        <p:spPr>
          <a:xfrm>
            <a:off x="3898900" y="2291782"/>
            <a:ext cx="1345754" cy="1458415"/>
          </a:xfrm>
          <a:prstGeom prst="roundRect">
            <a:avLst>
              <a:gd name="adj" fmla="val 711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Main </a:t>
            </a:r>
          </a:p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Memory</a:t>
            </a:r>
            <a:endParaRPr lang="en-CH" sz="2400" b="1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5D7342-430B-5542-A930-5DC036F06B4B}"/>
              </a:ext>
            </a:extLst>
          </p:cNvPr>
          <p:cNvSpPr/>
          <p:nvPr/>
        </p:nvSpPr>
        <p:spPr>
          <a:xfrm>
            <a:off x="-223" y="4267200"/>
            <a:ext cx="9143999" cy="908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2800" b="1" dirty="0">
                <a:solidFill>
                  <a:srgbClr val="1982C3"/>
                </a:solidFill>
                <a:latin typeface="Corbel" panose="020B0503020204020204" pitchFamily="34" charset="0"/>
              </a:rPr>
              <a:t>Exactly-matching</a:t>
            </a:r>
            <a:r>
              <a:rPr lang="en-GB" sz="2800" b="1" dirty="0">
                <a:solidFill>
                  <a:schemeClr val="tx1"/>
                </a:solidFill>
                <a:latin typeface="Corbel" panose="020B0503020204020204" pitchFamily="34" charset="0"/>
              </a:rPr>
              <a:t> reads</a:t>
            </a:r>
          </a:p>
          <a:p>
            <a:pPr algn="ctr"/>
            <a:r>
              <a:rPr lang="en-GB" sz="2400" dirty="0">
                <a:solidFill>
                  <a:schemeClr val="tx1"/>
                </a:solidFill>
                <a:latin typeface="Corbel" panose="020B0503020204020204" pitchFamily="34" charset="0"/>
              </a:rPr>
              <a:t>Do not need expensive approximate string matching during alignment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413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69861 0.20046 " pathEditMode="relative" rAng="0" ptsTypes="AA">
                                      <p:cBhvr>
                                        <p:cTn id="4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31" y="10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6 L 0.70087 0.14213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5" y="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44444E-6 L 0.71163 0.08657 " pathEditMode="relative" rAng="0" ptsTypes="AA">
                                      <p:cBhvr>
                                        <p:cTn id="5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73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7" grpId="0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29D2-A40B-314C-A479-C95DDD1C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Challenges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86A3CC-72C5-294F-A8F7-440249F03B31}"/>
              </a:ext>
            </a:extLst>
          </p:cNvPr>
          <p:cNvSpPr/>
          <p:nvPr/>
        </p:nvSpPr>
        <p:spPr>
          <a:xfrm>
            <a:off x="-1" y="4332370"/>
            <a:ext cx="9143999" cy="770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rbel" panose="020B0503020204020204" pitchFamily="34" charset="0"/>
              </a:rPr>
              <a:t>Read mapping workloads can exhibit different </a:t>
            </a:r>
            <a:r>
              <a:rPr lang="en-GB" sz="2800" b="1" dirty="0" err="1">
                <a:solidFill>
                  <a:schemeClr val="tx1"/>
                </a:solidFill>
                <a:latin typeface="Corbel" panose="020B0503020204020204" pitchFamily="34" charset="0"/>
              </a:rPr>
              <a:t>behavior</a:t>
            </a:r>
            <a:endParaRPr lang="en-CH" sz="2800" b="1" dirty="0">
              <a:solidFill>
                <a:schemeClr val="accent2"/>
              </a:solidFill>
              <a:latin typeface="Corbel" panose="020B05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38894D-FB68-B24E-9D5F-2AD8A3884AEB}"/>
              </a:ext>
            </a:extLst>
          </p:cNvPr>
          <p:cNvSpPr/>
          <p:nvPr/>
        </p:nvSpPr>
        <p:spPr>
          <a:xfrm>
            <a:off x="1" y="5233752"/>
            <a:ext cx="9143999" cy="9086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  <a:latin typeface="Corbel" panose="020B0503020204020204" pitchFamily="34" charset="0"/>
              </a:rPr>
              <a:t>There are </a:t>
            </a:r>
            <a:r>
              <a:rPr lang="en-GB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limited hardware resources </a:t>
            </a:r>
          </a:p>
          <a:p>
            <a:pPr algn="ctr"/>
            <a:r>
              <a:rPr lang="en-GB" sz="2800" b="1" dirty="0">
                <a:solidFill>
                  <a:schemeClr val="tx1"/>
                </a:solidFill>
                <a:latin typeface="Corbel" panose="020B0503020204020204" pitchFamily="34" charset="0"/>
              </a:rPr>
              <a:t>in the storage system</a:t>
            </a:r>
            <a:endParaRPr lang="en-CH" sz="28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23" name="Graphic 22" descr="Filter">
            <a:extLst>
              <a:ext uri="{FF2B5EF4-FFF2-40B4-BE49-F238E27FC236}">
                <a16:creationId xmlns:a16="http://schemas.microsoft.com/office/drawing/2014/main" id="{E016CCEE-DD32-534E-B29D-D486E595F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560" y="1084746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1FA4EA-1EC5-684B-ACB6-6B618B3ACE16}"/>
              </a:ext>
            </a:extLst>
          </p:cNvPr>
          <p:cNvSpPr txBox="1"/>
          <p:nvPr/>
        </p:nvSpPr>
        <p:spPr>
          <a:xfrm>
            <a:off x="1103960" y="1191465"/>
            <a:ext cx="557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Filter</a:t>
            </a:r>
            <a:r>
              <a:rPr lang="en-CH" sz="2400" b="1" dirty="0">
                <a:solidFill>
                  <a:srgbClr val="1982C3"/>
                </a:solidFill>
                <a:latin typeface="Corbel" panose="020B0503020204020204" pitchFamily="34" charset="0"/>
              </a:rPr>
              <a:t> reads that do </a:t>
            </a:r>
            <a:r>
              <a:rPr lang="en-CH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not</a:t>
            </a:r>
            <a:r>
              <a:rPr lang="en-CH" sz="2400" b="1" dirty="0">
                <a:solidFill>
                  <a:srgbClr val="1982C3"/>
                </a:solidFill>
                <a:latin typeface="Corbel" panose="020B0503020204020204" pitchFamily="34" charset="0"/>
              </a:rPr>
              <a:t> require alignment</a:t>
            </a:r>
          </a:p>
          <a:p>
            <a:r>
              <a:rPr lang="en-GB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i</a:t>
            </a:r>
            <a:r>
              <a:rPr lang="en-CH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nside the storage system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252BD6-E81D-774E-B217-0E78268A2455}"/>
              </a:ext>
            </a:extLst>
          </p:cNvPr>
          <p:cNvSpPr/>
          <p:nvPr/>
        </p:nvSpPr>
        <p:spPr>
          <a:xfrm>
            <a:off x="393539" y="2335943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D5DD12A-65AD-D047-ADD7-F69A1A2A4E95}"/>
              </a:ext>
            </a:extLst>
          </p:cNvPr>
          <p:cNvSpPr/>
          <p:nvPr/>
        </p:nvSpPr>
        <p:spPr>
          <a:xfrm>
            <a:off x="393539" y="2785215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rgbClr val="7030A0"/>
                </a:solidFill>
                <a:latin typeface="Corbel" panose="020B0503020204020204" pitchFamily="34" charset="0"/>
              </a:rPr>
              <a:t>AAAA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1A92AC-0255-0449-A490-549F83E19104}"/>
              </a:ext>
            </a:extLst>
          </p:cNvPr>
          <p:cNvSpPr/>
          <p:nvPr/>
        </p:nvSpPr>
        <p:spPr>
          <a:xfrm>
            <a:off x="393539" y="3234487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7030A0"/>
                </a:solidFill>
                <a:latin typeface="Corbel" panose="020B0503020204020204" pitchFamily="34" charset="0"/>
              </a:rPr>
              <a:t>AAA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2C3FD7-F724-4C45-AF22-D1FE70F45D07}"/>
              </a:ext>
            </a:extLst>
          </p:cNvPr>
          <p:cNvSpPr/>
          <p:nvPr/>
        </p:nvSpPr>
        <p:spPr>
          <a:xfrm>
            <a:off x="735911" y="3475414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6028373-6D13-FE46-822D-6665058A07F2}"/>
              </a:ext>
            </a:extLst>
          </p:cNvPr>
          <p:cNvSpPr/>
          <p:nvPr/>
        </p:nvSpPr>
        <p:spPr>
          <a:xfrm>
            <a:off x="688693" y="2518619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4D4533A-F368-B14F-9D17-73B2AC9B61F4}"/>
              </a:ext>
            </a:extLst>
          </p:cNvPr>
          <p:cNvSpPr/>
          <p:nvPr/>
        </p:nvSpPr>
        <p:spPr>
          <a:xfrm>
            <a:off x="688693" y="2993932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EF3DA5A-84E5-FA47-A104-F468BD1F32B1}"/>
              </a:ext>
            </a:extLst>
          </p:cNvPr>
          <p:cNvSpPr/>
          <p:nvPr/>
        </p:nvSpPr>
        <p:spPr>
          <a:xfrm>
            <a:off x="720477" y="3238345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671E869-4C18-1F4D-BDCE-18FC3B9FE175}"/>
              </a:ext>
            </a:extLst>
          </p:cNvPr>
          <p:cNvSpPr/>
          <p:nvPr/>
        </p:nvSpPr>
        <p:spPr>
          <a:xfrm>
            <a:off x="688041" y="2755783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5B6CF7-93A9-FB4A-AD54-41CEAA4655B2}"/>
              </a:ext>
            </a:extLst>
          </p:cNvPr>
          <p:cNvSpPr/>
          <p:nvPr/>
        </p:nvSpPr>
        <p:spPr>
          <a:xfrm>
            <a:off x="756210" y="2351701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GT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chemeClr val="accent6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DE9BA9-8DA1-F24B-BE80-49C0F1FBB77F}"/>
              </a:ext>
            </a:extLst>
          </p:cNvPr>
          <p:cNvSpPr txBox="1"/>
          <p:nvPr/>
        </p:nvSpPr>
        <p:spPr>
          <a:xfrm>
            <a:off x="401293" y="3750196"/>
            <a:ext cx="2081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982C3"/>
                </a:solidFill>
                <a:latin typeface="Corbel" panose="020B0503020204020204" pitchFamily="34" charset="0"/>
              </a:rPr>
              <a:t>Filtered Reads</a:t>
            </a:r>
            <a:endParaRPr lang="en-CH" sz="2400" b="1" dirty="0">
              <a:solidFill>
                <a:srgbClr val="1982C3"/>
              </a:solidFill>
              <a:latin typeface="Corbel" panose="020B0503020204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0576CD0-C7EF-B54A-95C4-329CB6109292}"/>
              </a:ext>
            </a:extLst>
          </p:cNvPr>
          <p:cNvSpPr/>
          <p:nvPr/>
        </p:nvSpPr>
        <p:spPr>
          <a:xfrm>
            <a:off x="6724358" y="2291781"/>
            <a:ext cx="2048907" cy="1458415"/>
          </a:xfrm>
          <a:prstGeom prst="roundRect">
            <a:avLst>
              <a:gd name="adj" fmla="val 7116"/>
            </a:avLst>
          </a:prstGeom>
          <a:solidFill>
            <a:srgbClr val="F2E7FF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Computation </a:t>
            </a:r>
          </a:p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Unit</a:t>
            </a:r>
          </a:p>
          <a:p>
            <a:pPr algn="ctr"/>
            <a:r>
              <a:rPr lang="en-CH" sz="2400" b="1" dirty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(CPU or Accelerator)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3DD1F9D-0083-5945-BB36-749D9762E256}"/>
              </a:ext>
            </a:extLst>
          </p:cNvPr>
          <p:cNvSpPr/>
          <p:nvPr/>
        </p:nvSpPr>
        <p:spPr>
          <a:xfrm>
            <a:off x="5842000" y="2291782"/>
            <a:ext cx="840153" cy="1458415"/>
          </a:xfrm>
          <a:prstGeom prst="roundRect">
            <a:avLst>
              <a:gd name="adj" fmla="val 7116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Cache</a:t>
            </a:r>
            <a:endParaRPr lang="en-CH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E84C462-985F-2640-8B0F-31B31457E0D7}"/>
              </a:ext>
            </a:extLst>
          </p:cNvPr>
          <p:cNvSpPr/>
          <p:nvPr/>
        </p:nvSpPr>
        <p:spPr>
          <a:xfrm>
            <a:off x="3898900" y="2291782"/>
            <a:ext cx="1345754" cy="1458415"/>
          </a:xfrm>
          <a:prstGeom prst="roundRect">
            <a:avLst>
              <a:gd name="adj" fmla="val 711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Main </a:t>
            </a:r>
          </a:p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Memory</a:t>
            </a:r>
            <a:endParaRPr lang="en-CH" sz="2400" b="1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EAC5AFD-345B-384E-9B87-97AE4026E27D}"/>
              </a:ext>
            </a:extLst>
          </p:cNvPr>
          <p:cNvSpPr/>
          <p:nvPr/>
        </p:nvSpPr>
        <p:spPr>
          <a:xfrm>
            <a:off x="322865" y="2291781"/>
            <a:ext cx="2245002" cy="1458415"/>
          </a:xfrm>
          <a:prstGeom prst="roundRect">
            <a:avLst>
              <a:gd name="adj" fmla="val 7116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Storage</a:t>
            </a:r>
          </a:p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System</a:t>
            </a:r>
            <a:endParaRPr lang="en-CH" sz="2400" b="1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869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29D2-A40B-314C-A479-C95DDD1C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GenStore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70B287-BAD8-4542-8D2C-4A8E6592DB15}"/>
              </a:ext>
            </a:extLst>
          </p:cNvPr>
          <p:cNvSpPr/>
          <p:nvPr/>
        </p:nvSpPr>
        <p:spPr>
          <a:xfrm>
            <a:off x="-1" y="3816725"/>
            <a:ext cx="9144000" cy="748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800" b="1" dirty="0">
              <a:solidFill>
                <a:srgbClr val="629B3C"/>
              </a:solidFill>
              <a:latin typeface="Corbel" panose="020B0503020204020204" pitchFamily="34" charset="0"/>
            </a:endParaRPr>
          </a:p>
          <a:p>
            <a:pPr algn="ctr"/>
            <a:r>
              <a:rPr lang="en-CH" sz="2800" b="1" dirty="0">
                <a:solidFill>
                  <a:srgbClr val="629B3C"/>
                </a:solidFill>
                <a:latin typeface="Corbel" panose="020B0503020204020204" pitchFamily="34" charset="0"/>
              </a:rPr>
              <a:t>Computation overhead</a:t>
            </a:r>
          </a:p>
          <a:p>
            <a:pPr algn="ctr"/>
            <a:r>
              <a:rPr lang="en-CH" sz="2800" b="1" dirty="0">
                <a:solidFill>
                  <a:srgbClr val="629B3C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D1BA12-CAEE-1444-9A7D-EFF6CA2E8F96}"/>
              </a:ext>
            </a:extLst>
          </p:cNvPr>
          <p:cNvSpPr/>
          <p:nvPr/>
        </p:nvSpPr>
        <p:spPr>
          <a:xfrm>
            <a:off x="-1" y="4673964"/>
            <a:ext cx="9144000" cy="748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629B3C"/>
                </a:solidFill>
                <a:latin typeface="Corbel" panose="020B0503020204020204" pitchFamily="34" charset="0"/>
              </a:rPr>
              <a:t>Data </a:t>
            </a:r>
            <a:r>
              <a:rPr lang="en-GB" sz="2800" b="1" dirty="0">
                <a:solidFill>
                  <a:srgbClr val="629B3C"/>
                </a:solidFill>
                <a:latin typeface="Corbel" panose="020B0503020204020204" pitchFamily="34" charset="0"/>
              </a:rPr>
              <a:t>movement overhead </a:t>
            </a:r>
            <a:r>
              <a:rPr lang="en-CH" sz="2800" b="1" dirty="0">
                <a:solidFill>
                  <a:srgbClr val="629B3C"/>
                </a:solidFill>
                <a:latin typeface="Corbel" panose="020B0503020204020204" pitchFamily="34" charset="0"/>
              </a:rPr>
              <a:t>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3C8E0D-B892-A54E-B98B-2BF91DABD861}"/>
              </a:ext>
            </a:extLst>
          </p:cNvPr>
          <p:cNvSpPr/>
          <p:nvPr/>
        </p:nvSpPr>
        <p:spPr>
          <a:xfrm>
            <a:off x="-1" y="5504396"/>
            <a:ext cx="9144000" cy="9207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3538" lvl="1" indent="-185738"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 err="1">
                <a:solidFill>
                  <a:srgbClr val="7030A0"/>
                </a:solidFill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GenStore</a:t>
            </a:r>
            <a:r>
              <a:rPr lang="en-US" sz="2800" b="1" dirty="0">
                <a:solidFill>
                  <a:srgbClr val="7030A0"/>
                </a:solidFill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provides significant speedup (</a:t>
            </a:r>
            <a:r>
              <a:rPr lang="en-US" sz="20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1.4x - 33.6x</a:t>
            </a:r>
            <a:r>
              <a:rPr lang="en-US" sz="2800" b="1" dirty="0">
                <a:solidFill>
                  <a:srgbClr val="7030A0"/>
                </a:solidFill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) and  </a:t>
            </a:r>
          </a:p>
          <a:p>
            <a:pPr marL="363538" lvl="1" indent="-185738" algn="ctr">
              <a:lnSpc>
                <a:spcPct val="90000"/>
              </a:lnSpc>
              <a:spcBef>
                <a:spcPts val="400"/>
              </a:spcBef>
            </a:pPr>
            <a:r>
              <a:rPr lang="en-US" sz="2800" b="1" dirty="0">
                <a:solidFill>
                  <a:srgbClr val="7030A0"/>
                </a:solidFill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energy reduction </a:t>
            </a:r>
            <a:r>
              <a:rPr lang="en-US" sz="2000" b="1" dirty="0">
                <a:solidFill>
                  <a:srgbClr val="7030A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(3.9x – 29.2x) </a:t>
            </a:r>
            <a:r>
              <a:rPr lang="en-US" sz="2800" b="1" dirty="0">
                <a:solidFill>
                  <a:srgbClr val="7030A0"/>
                </a:solidFill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at low cost</a:t>
            </a:r>
          </a:p>
        </p:txBody>
      </p:sp>
      <p:pic>
        <p:nvPicPr>
          <p:cNvPr id="25" name="Graphic 24" descr="Filter">
            <a:extLst>
              <a:ext uri="{FF2B5EF4-FFF2-40B4-BE49-F238E27FC236}">
                <a16:creationId xmlns:a16="http://schemas.microsoft.com/office/drawing/2014/main" id="{8B25414C-F63C-6F43-896D-900C1C603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560" y="1084746"/>
            <a:ext cx="914400" cy="9144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A1149C-150A-D144-A3DF-0426926EEAFF}"/>
              </a:ext>
            </a:extLst>
          </p:cNvPr>
          <p:cNvSpPr txBox="1"/>
          <p:nvPr/>
        </p:nvSpPr>
        <p:spPr>
          <a:xfrm>
            <a:off x="1103960" y="1191465"/>
            <a:ext cx="557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Filter</a:t>
            </a:r>
            <a:r>
              <a:rPr lang="en-CH" sz="2400" b="1" dirty="0">
                <a:solidFill>
                  <a:srgbClr val="1982C3"/>
                </a:solidFill>
                <a:latin typeface="Corbel" panose="020B0503020204020204" pitchFamily="34" charset="0"/>
              </a:rPr>
              <a:t> reads that do </a:t>
            </a:r>
            <a:r>
              <a:rPr lang="en-CH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not</a:t>
            </a:r>
            <a:r>
              <a:rPr lang="en-CH" sz="2400" b="1" dirty="0">
                <a:solidFill>
                  <a:srgbClr val="1982C3"/>
                </a:solidFill>
                <a:latin typeface="Corbel" panose="020B0503020204020204" pitchFamily="34" charset="0"/>
              </a:rPr>
              <a:t> require alignment</a:t>
            </a:r>
          </a:p>
          <a:p>
            <a:r>
              <a:rPr lang="en-GB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i</a:t>
            </a:r>
            <a:r>
              <a:rPr lang="en-CH" sz="2400" b="1" i="1" dirty="0">
                <a:solidFill>
                  <a:srgbClr val="1982C3"/>
                </a:solidFill>
                <a:latin typeface="Corbel" panose="020B0503020204020204" pitchFamily="34" charset="0"/>
              </a:rPr>
              <a:t>nside the storage system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DF88CDD-0907-5444-A601-79E5591035C3}"/>
              </a:ext>
            </a:extLst>
          </p:cNvPr>
          <p:cNvSpPr/>
          <p:nvPr/>
        </p:nvSpPr>
        <p:spPr>
          <a:xfrm>
            <a:off x="6724358" y="2291781"/>
            <a:ext cx="2048907" cy="1458415"/>
          </a:xfrm>
          <a:prstGeom prst="roundRect">
            <a:avLst>
              <a:gd name="adj" fmla="val 7116"/>
            </a:avLst>
          </a:prstGeom>
          <a:solidFill>
            <a:srgbClr val="F2E7FF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Computation </a:t>
            </a:r>
          </a:p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Unit</a:t>
            </a:r>
          </a:p>
          <a:p>
            <a:pPr algn="ctr"/>
            <a:r>
              <a:rPr lang="en-CH" sz="2400" b="1" dirty="0">
                <a:solidFill>
                  <a:schemeClr val="accent3">
                    <a:lumMod val="75000"/>
                  </a:schemeClr>
                </a:solidFill>
                <a:latin typeface="Corbel" panose="020B0503020204020204" pitchFamily="34" charset="0"/>
              </a:rPr>
              <a:t>(CPU or Accelerator)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9B73524-4D68-1F49-A997-CA80B3318EBB}"/>
              </a:ext>
            </a:extLst>
          </p:cNvPr>
          <p:cNvSpPr/>
          <p:nvPr/>
        </p:nvSpPr>
        <p:spPr>
          <a:xfrm>
            <a:off x="5842000" y="2291782"/>
            <a:ext cx="840153" cy="1458415"/>
          </a:xfrm>
          <a:prstGeom prst="roundRect">
            <a:avLst>
              <a:gd name="adj" fmla="val 7116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Cache</a:t>
            </a:r>
            <a:endParaRPr lang="en-CH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CDB42AB-3D54-2344-AEEE-31EFE51B1B0E}"/>
              </a:ext>
            </a:extLst>
          </p:cNvPr>
          <p:cNvSpPr/>
          <p:nvPr/>
        </p:nvSpPr>
        <p:spPr>
          <a:xfrm>
            <a:off x="3898900" y="2291782"/>
            <a:ext cx="1345754" cy="1458415"/>
          </a:xfrm>
          <a:prstGeom prst="roundRect">
            <a:avLst>
              <a:gd name="adj" fmla="val 711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Main </a:t>
            </a:r>
          </a:p>
          <a:p>
            <a:pPr algn="ctr"/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Memory</a:t>
            </a:r>
            <a:endParaRPr lang="en-CH" sz="2400" b="1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09568AC-8F7F-2B41-B1AD-ECC78E17C170}"/>
              </a:ext>
            </a:extLst>
          </p:cNvPr>
          <p:cNvSpPr/>
          <p:nvPr/>
        </p:nvSpPr>
        <p:spPr>
          <a:xfrm>
            <a:off x="322865" y="2291781"/>
            <a:ext cx="2245002" cy="1458415"/>
          </a:xfrm>
          <a:prstGeom prst="roundRect">
            <a:avLst>
              <a:gd name="adj" fmla="val 7116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2100" b="1" dirty="0">
                <a:solidFill>
                  <a:schemeClr val="tx1"/>
                </a:solidFill>
                <a:latin typeface="Corbel" panose="020B0503020204020204" pitchFamily="34" charset="0"/>
              </a:rPr>
              <a:t>GenStore-Enabled</a:t>
            </a:r>
          </a:p>
          <a:p>
            <a:pPr algn="ctr"/>
            <a:r>
              <a:rPr lang="en-CH" sz="2100" b="1" dirty="0">
                <a:solidFill>
                  <a:schemeClr val="tx1"/>
                </a:solidFill>
                <a:latin typeface="Corbel" panose="020B0503020204020204" pitchFamily="34" charset="0"/>
              </a:rPr>
              <a:t>Storage</a:t>
            </a:r>
          </a:p>
          <a:p>
            <a:pPr algn="ctr"/>
            <a:r>
              <a:rPr lang="en-CH" sz="2100" b="1" dirty="0">
                <a:solidFill>
                  <a:schemeClr val="tx1"/>
                </a:solidFill>
                <a:latin typeface="Corbel" panose="020B0503020204020204" pitchFamily="34" charset="0"/>
              </a:rPr>
              <a:t>System</a:t>
            </a:r>
            <a:endParaRPr lang="en-CH" sz="2100" b="1" dirty="0">
              <a:solidFill>
                <a:schemeClr val="accent5"/>
              </a:solidFill>
              <a:latin typeface="Corbel" panose="020B05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160C5E-41BC-2B49-BA56-FA2AE0BE124C}"/>
              </a:ext>
            </a:extLst>
          </p:cNvPr>
          <p:cNvSpPr txBox="1"/>
          <p:nvPr/>
        </p:nvSpPr>
        <p:spPr>
          <a:xfrm>
            <a:off x="646760" y="3637091"/>
            <a:ext cx="10996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6600" b="1" i="0" u="none" strike="noStrike" dirty="0">
                <a:solidFill>
                  <a:srgbClr val="629B3C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7200" dirty="0">
              <a:solidFill>
                <a:srgbClr val="629B3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6C003-ED69-D042-A19F-C0D5BD294DB6}"/>
              </a:ext>
            </a:extLst>
          </p:cNvPr>
          <p:cNvSpPr txBox="1"/>
          <p:nvPr/>
        </p:nvSpPr>
        <p:spPr>
          <a:xfrm>
            <a:off x="646759" y="4494329"/>
            <a:ext cx="10996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6600" b="1" i="0" u="none" strike="noStrike" dirty="0">
                <a:solidFill>
                  <a:srgbClr val="629B3C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7200" dirty="0">
              <a:solidFill>
                <a:srgbClr val="629B3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503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7" grpId="0" uiExpand="1" bldLvl="2" animBg="1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F4A-7BCD-E441-BA12-1FDE12DC9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in the Paper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9B2F5-FE30-43D9-C1A9-544C4ED62144}"/>
              </a:ext>
            </a:extLst>
          </p:cNvPr>
          <p:cNvSpPr/>
          <p:nvPr/>
        </p:nvSpPr>
        <p:spPr>
          <a:xfrm>
            <a:off x="93785" y="949202"/>
            <a:ext cx="8895836" cy="5427847"/>
          </a:xfrm>
          <a:prstGeom prst="rect">
            <a:avLst/>
          </a:prstGeom>
          <a:solidFill>
            <a:srgbClr val="FFFFFF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24FFD1-E127-FC6C-B87F-0C948C6DB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18388" y="3141402"/>
            <a:ext cx="2507224" cy="2507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19E53-2079-9D09-9E3A-A320B961F211}"/>
              </a:ext>
            </a:extLst>
          </p:cNvPr>
          <p:cNvSpPr txBox="1"/>
          <p:nvPr/>
        </p:nvSpPr>
        <p:spPr>
          <a:xfrm>
            <a:off x="1583055" y="5447579"/>
            <a:ext cx="59778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1" dirty="0">
                <a:hlinkClick r:id="rId5"/>
              </a:rPr>
              <a:t>https://arxiv.org/abs/2202.10400</a:t>
            </a:r>
            <a:endParaRPr lang="en-CH" sz="2400" b="1" dirty="0"/>
          </a:p>
          <a:p>
            <a:pPr algn="ctr"/>
            <a:br>
              <a:rPr lang="en-CH" sz="2400" b="1" dirty="0"/>
            </a:br>
            <a:r>
              <a:rPr lang="en-GB" sz="2400" b="1" dirty="0">
                <a:hlinkClick r:id="rId6"/>
              </a:rPr>
              <a:t>https://github.com/CMU-SAFARI/GenStore</a:t>
            </a:r>
            <a:endParaRPr lang="en-CH" sz="2400" b="1" dirty="0"/>
          </a:p>
          <a:p>
            <a:pPr algn="ctr"/>
            <a:endParaRPr lang="en-CH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68BE4F-8427-DEE1-2DB5-5947FA2E12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9" y="1096087"/>
            <a:ext cx="8244348" cy="1927422"/>
          </a:xfrm>
          <a:prstGeom prst="rect">
            <a:avLst/>
          </a:prstGeom>
          <a:ln w="38100">
            <a:solidFill>
              <a:srgbClr val="06436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4248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B799-7DEB-636E-C2F2-6E8A0FD1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Storage-Centric Systems for (Meta)Genomics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24977A-4E9F-7D98-F4A6-21031C7253A8}"/>
              </a:ext>
            </a:extLst>
          </p:cNvPr>
          <p:cNvSpPr/>
          <p:nvPr/>
        </p:nvSpPr>
        <p:spPr>
          <a:xfrm>
            <a:off x="437322" y="1003975"/>
            <a:ext cx="4002156" cy="1630017"/>
          </a:xfrm>
          <a:prstGeom prst="roundRect">
            <a:avLst/>
          </a:prstGeom>
          <a:solidFill>
            <a:srgbClr val="009F7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GenStore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(ASPLOS’22)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6F5DFC-3C2A-2B49-85F0-2F232610D5C9}"/>
              </a:ext>
            </a:extLst>
          </p:cNvPr>
          <p:cNvSpPr/>
          <p:nvPr/>
        </p:nvSpPr>
        <p:spPr>
          <a:xfrm>
            <a:off x="4704524" y="1003974"/>
            <a:ext cx="4002156" cy="1630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Metagenomics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MegIS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(ISCA’24)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A78D5D-A52A-DC69-4479-B4601C9952FD}"/>
              </a:ext>
            </a:extLst>
          </p:cNvPr>
          <p:cNvSpPr/>
          <p:nvPr/>
        </p:nvSpPr>
        <p:spPr>
          <a:xfrm>
            <a:off x="437319" y="4847107"/>
            <a:ext cx="8269358" cy="1278834"/>
          </a:xfrm>
          <a:prstGeom prst="roundRect">
            <a:avLst/>
          </a:prstGeom>
          <a:solidFill>
            <a:srgbClr val="94209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r>
              <a:rPr lang="en-CH" sz="3000" b="1" dirty="0">
                <a:solidFill>
                  <a:schemeClr val="bg1"/>
                </a:solidFill>
                <a:latin typeface="Corbel" panose="020B0503020204020204" pitchFamily="34" charset="0"/>
              </a:rPr>
              <a:t>Efficient Analysis on Compressed Genomic Data</a:t>
            </a:r>
            <a:endParaRPr lang="en-CH" sz="3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SAGe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(arXiv’25)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18206D-52C2-C254-FB21-B609EBBEB042}"/>
              </a:ext>
            </a:extLst>
          </p:cNvPr>
          <p:cNvSpPr/>
          <p:nvPr/>
        </p:nvSpPr>
        <p:spPr>
          <a:xfrm>
            <a:off x="185530" y="837637"/>
            <a:ext cx="4505737" cy="193481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35C2FD-C8BE-4F0A-5E55-C1AE063FDBB7}"/>
              </a:ext>
            </a:extLst>
          </p:cNvPr>
          <p:cNvGrpSpPr/>
          <p:nvPr/>
        </p:nvGrpSpPr>
        <p:grpSpPr>
          <a:xfrm>
            <a:off x="363173" y="2991801"/>
            <a:ext cx="8416475" cy="1497497"/>
            <a:chOff x="363173" y="3021494"/>
            <a:chExt cx="8416475" cy="149749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95287EF-5DC6-CFDA-3EA4-B06A78A72D1A}"/>
                </a:ext>
              </a:extLst>
            </p:cNvPr>
            <p:cNvSpPr/>
            <p:nvPr/>
          </p:nvSpPr>
          <p:spPr>
            <a:xfrm>
              <a:off x="437321" y="3021494"/>
              <a:ext cx="8269358" cy="1497497"/>
            </a:xfrm>
            <a:prstGeom prst="roundRect">
              <a:avLst/>
            </a:prstGeom>
            <a:solidFill>
              <a:srgbClr val="1982C3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Aft>
                  <a:spcPts val="1000"/>
                </a:spcAft>
              </a:pPr>
              <a:r>
                <a:rPr lang="en-CH" sz="30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Emerging Areas in (Meta)Genomics</a:t>
              </a:r>
              <a:endParaRPr lang="en-CH" sz="30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  <a:p>
              <a:pPr algn="ctr"/>
              <a:endParaRPr lang="en-CH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1E59EC-50D7-1780-B7FA-358B37D61A4E}"/>
                </a:ext>
              </a:extLst>
            </p:cNvPr>
            <p:cNvSpPr txBox="1"/>
            <p:nvPr/>
          </p:nvSpPr>
          <p:spPr>
            <a:xfrm>
              <a:off x="4485943" y="3638288"/>
              <a:ext cx="429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MARS</a:t>
              </a: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 </a:t>
              </a:r>
              <a: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  <a:t>(ICS’25)</a:t>
              </a:r>
              <a:b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Raw Genomics Signal Analysis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52A450-99BF-0AEB-8C20-C98E6BF6307E}"/>
                </a:ext>
              </a:extLst>
            </p:cNvPr>
            <p:cNvSpPr txBox="1"/>
            <p:nvPr/>
          </p:nvSpPr>
          <p:spPr>
            <a:xfrm>
              <a:off x="363173" y="3638288"/>
              <a:ext cx="3551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GRAINS</a:t>
              </a:r>
              <a:b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Genome Graph Analysis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1816B8A-EA71-EDD1-32B2-FAA9CADCBA83}"/>
              </a:ext>
            </a:extLst>
          </p:cNvPr>
          <p:cNvSpPr/>
          <p:nvPr/>
        </p:nvSpPr>
        <p:spPr>
          <a:xfrm>
            <a:off x="363173" y="2933926"/>
            <a:ext cx="8640418" cy="3379304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889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B5FC74F1-D7D6-004C-9A0D-339AD5F6B1BA}"/>
              </a:ext>
            </a:extLst>
          </p:cNvPr>
          <p:cNvSpPr/>
          <p:nvPr/>
        </p:nvSpPr>
        <p:spPr>
          <a:xfrm>
            <a:off x="3183315" y="902919"/>
            <a:ext cx="3986566" cy="1432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76DA14E-A896-534D-8084-B859E5C22444}"/>
              </a:ext>
            </a:extLst>
          </p:cNvPr>
          <p:cNvSpPr/>
          <p:nvPr/>
        </p:nvSpPr>
        <p:spPr>
          <a:xfrm>
            <a:off x="3811343" y="2559091"/>
            <a:ext cx="4578895" cy="1959589"/>
          </a:xfrm>
          <a:prstGeom prst="rect">
            <a:avLst/>
          </a:prstGeom>
          <a:solidFill>
            <a:srgbClr val="FAE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A96DD3A-84C2-D242-B89B-E3DA7E4DB7BA}"/>
              </a:ext>
            </a:extLst>
          </p:cNvPr>
          <p:cNvSpPr/>
          <p:nvPr/>
        </p:nvSpPr>
        <p:spPr>
          <a:xfrm>
            <a:off x="4510507" y="4742378"/>
            <a:ext cx="4411386" cy="16418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050F4-51BF-6C40-B637-D29E40E4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Metagenomic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307C66-9A4F-824A-AE13-9C5471EC48EA}"/>
              </a:ext>
            </a:extLst>
          </p:cNvPr>
          <p:cNvGrpSpPr/>
          <p:nvPr/>
        </p:nvGrpSpPr>
        <p:grpSpPr>
          <a:xfrm>
            <a:off x="-768361" y="3414655"/>
            <a:ext cx="4775363" cy="2952954"/>
            <a:chOff x="-768361" y="3343657"/>
            <a:chExt cx="4775363" cy="2952954"/>
          </a:xfrm>
        </p:grpSpPr>
        <p:pic>
          <p:nvPicPr>
            <p:cNvPr id="5" name="Graphic 4" descr="Database">
              <a:extLst>
                <a:ext uri="{FF2B5EF4-FFF2-40B4-BE49-F238E27FC236}">
                  <a16:creationId xmlns:a16="http://schemas.microsoft.com/office/drawing/2014/main" id="{7E944E08-167C-994A-B94F-D42F0FC3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768361" y="3343657"/>
              <a:ext cx="4775363" cy="22610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030596-3995-834A-BEC4-513F0A4060F8}"/>
                </a:ext>
              </a:extLst>
            </p:cNvPr>
            <p:cNvSpPr txBox="1"/>
            <p:nvPr/>
          </p:nvSpPr>
          <p:spPr>
            <a:xfrm>
              <a:off x="42967" y="5419448"/>
              <a:ext cx="3152705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2000" dirty="0">
                  <a:solidFill>
                    <a:srgbClr val="009193"/>
                  </a:solidFill>
                  <a:latin typeface="Corbel" panose="020B0503020204020204" pitchFamily="34" charset="0"/>
                </a:rPr>
                <a:t>A large database 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 dirty="0">
                  <a:solidFill>
                    <a:srgbClr val="009193"/>
                  </a:solidFill>
                  <a:latin typeface="Corbel" panose="020B0503020204020204" pitchFamily="34" charset="0"/>
                </a:rPr>
                <a:t>containing information</a:t>
              </a:r>
            </a:p>
            <a:p>
              <a:pPr algn="ctr">
                <a:lnSpc>
                  <a:spcPct val="85000"/>
                </a:lnSpc>
              </a:pPr>
              <a:r>
                <a:rPr lang="en-US" sz="2000" dirty="0">
                  <a:solidFill>
                    <a:srgbClr val="009193"/>
                  </a:solidFill>
                  <a:latin typeface="Corbel" panose="020B0503020204020204" pitchFamily="34" charset="0"/>
                </a:rPr>
                <a:t>on </a:t>
              </a:r>
              <a:r>
                <a:rPr lang="en-US" sz="2000" b="1" dirty="0">
                  <a:solidFill>
                    <a:srgbClr val="C00000"/>
                  </a:solidFill>
                  <a:latin typeface="Corbel" panose="020B0503020204020204" pitchFamily="34" charset="0"/>
                </a:rPr>
                <a:t>many species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319C630-E5D0-A04C-8A59-D198B8C727CE}"/>
              </a:ext>
            </a:extLst>
          </p:cNvPr>
          <p:cNvSpPr txBox="1"/>
          <p:nvPr/>
        </p:nvSpPr>
        <p:spPr>
          <a:xfrm>
            <a:off x="42966" y="2699186"/>
            <a:ext cx="315270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rgbClr val="AE8207"/>
                </a:solidFill>
                <a:latin typeface="Corbel" panose="020B0503020204020204" pitchFamily="34" charset="0"/>
              </a:rPr>
              <a:t>Metagenomic sample</a:t>
            </a:r>
          </a:p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rgbClr val="AE8207"/>
                </a:solidFill>
                <a:latin typeface="Corbel" panose="020B0503020204020204" pitchFamily="34" charset="0"/>
              </a:rPr>
              <a:t>with species that </a:t>
            </a:r>
          </a:p>
          <a:p>
            <a:pPr algn="ctr">
              <a:lnSpc>
                <a:spcPct val="85000"/>
              </a:lnSpc>
            </a:pPr>
            <a:r>
              <a:rPr lang="en-US" sz="2000" dirty="0">
                <a:solidFill>
                  <a:srgbClr val="AE8207"/>
                </a:solidFill>
                <a:latin typeface="Corbel" panose="020B0503020204020204" pitchFamily="34" charset="0"/>
              </a:rPr>
              <a:t>are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Corbel" panose="020B0503020204020204" pitchFamily="34" charset="0"/>
              </a:rPr>
              <a:t>not known </a:t>
            </a:r>
            <a:r>
              <a:rPr lang="en-US" sz="2000" dirty="0">
                <a:solidFill>
                  <a:srgbClr val="AE8207"/>
                </a:solidFill>
                <a:latin typeface="Corbel" panose="020B0503020204020204" pitchFamily="34" charset="0"/>
              </a:rPr>
              <a:t>in advance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F1C8BF-7829-5F4A-A1D2-74522292BE84}"/>
              </a:ext>
            </a:extLst>
          </p:cNvPr>
          <p:cNvSpPr/>
          <p:nvPr/>
        </p:nvSpPr>
        <p:spPr>
          <a:xfrm>
            <a:off x="293531" y="875832"/>
            <a:ext cx="2553629" cy="18516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latin typeface="Corbel" panose="020B0503020204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896A9E-5E1F-994A-86A1-82A2F6E3E44C}"/>
              </a:ext>
            </a:extLst>
          </p:cNvPr>
          <p:cNvGrpSpPr/>
          <p:nvPr/>
        </p:nvGrpSpPr>
        <p:grpSpPr>
          <a:xfrm>
            <a:off x="222107" y="3763014"/>
            <a:ext cx="2745780" cy="1614374"/>
            <a:chOff x="222107" y="3837156"/>
            <a:chExt cx="2745780" cy="16143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9D86756-3484-8646-952F-88E7275F0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532" y="3890499"/>
              <a:ext cx="843350" cy="8433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DB8AFB-9129-FE4B-A747-C95AF954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85647" y="3837156"/>
              <a:ext cx="617134" cy="617134"/>
            </a:xfrm>
            <a:prstGeom prst="rect">
              <a:avLst/>
            </a:prstGeom>
            <a:effectLst/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4547B2-683B-CE45-B31A-582F7ACD8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2107" y="4315519"/>
              <a:ext cx="476492" cy="476492"/>
            </a:xfrm>
            <a:prstGeom prst="rect">
              <a:avLst/>
            </a:prstGeom>
            <a:effectLst/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8DF51D4-4868-5848-8052-1315F64D0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1982C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23150" y="4639800"/>
              <a:ext cx="644737" cy="644737"/>
            </a:xfrm>
            <a:prstGeom prst="rect">
              <a:avLst/>
            </a:prstGeom>
            <a:effectLst/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D913261-2108-5443-9885-98179718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328" y="3858921"/>
              <a:ext cx="967673" cy="96767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17B3C0D-B7D0-6D49-9000-E38A95172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80" y="4716682"/>
              <a:ext cx="651126" cy="65112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74C2EFE-E542-5A45-91F5-F8BB4CE6E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692" y="4519424"/>
              <a:ext cx="596538" cy="5965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7DA6C79-80CD-474C-95C1-0FCB27A79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685" y="4830355"/>
              <a:ext cx="621175" cy="621175"/>
            </a:xfrm>
            <a:prstGeom prst="rect">
              <a:avLst/>
            </a:prstGeom>
          </p:spPr>
        </p:pic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E83524F-D1AE-5146-B046-26D6C429D551}"/>
              </a:ext>
            </a:extLst>
          </p:cNvPr>
          <p:cNvSpPr/>
          <p:nvPr/>
        </p:nvSpPr>
        <p:spPr>
          <a:xfrm>
            <a:off x="3305590" y="1250157"/>
            <a:ext cx="1948977" cy="737999"/>
          </a:xfrm>
          <a:prstGeom prst="roundRect">
            <a:avLst>
              <a:gd name="adj" fmla="val 8025"/>
            </a:avLst>
          </a:prstGeom>
          <a:solidFill>
            <a:srgbClr val="1982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CH" sz="2000" b="1" dirty="0">
                <a:latin typeface="Corbel" panose="020B0503020204020204" pitchFamily="34" charset="0"/>
              </a:rPr>
              <a:t>Preparation </a:t>
            </a:r>
          </a:p>
          <a:p>
            <a:pPr algn="ctr"/>
            <a:r>
              <a:rPr lang="en-GB" sz="2000" b="1" dirty="0">
                <a:latin typeface="Corbel" panose="020B0503020204020204" pitchFamily="34" charset="0"/>
              </a:rPr>
              <a:t>of </a:t>
            </a:r>
            <a:r>
              <a:rPr lang="en-CH" sz="2000" b="1" dirty="0">
                <a:latin typeface="Corbel" panose="020B0503020204020204" pitchFamily="34" charset="0"/>
              </a:rPr>
              <a:t>Input Queries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9A4030-3A03-2A47-8B25-A7885D416F2B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834235" y="1619156"/>
            <a:ext cx="471355" cy="1"/>
          </a:xfrm>
          <a:prstGeom prst="straightConnector1">
            <a:avLst/>
          </a:prstGeom>
          <a:ln w="38100">
            <a:solidFill>
              <a:srgbClr val="1982C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57DF42-242B-494C-A19C-DD02A2CE9086}"/>
              </a:ext>
            </a:extLst>
          </p:cNvPr>
          <p:cNvGrpSpPr/>
          <p:nvPr/>
        </p:nvGrpSpPr>
        <p:grpSpPr>
          <a:xfrm>
            <a:off x="5449487" y="888858"/>
            <a:ext cx="1566110" cy="1417511"/>
            <a:chOff x="3141770" y="1630562"/>
            <a:chExt cx="1566110" cy="14175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B554566-2B3B-664E-9EF8-BCC331174B96}"/>
                </a:ext>
              </a:extLst>
            </p:cNvPr>
            <p:cNvGrpSpPr/>
            <p:nvPr/>
          </p:nvGrpSpPr>
          <p:grpSpPr>
            <a:xfrm>
              <a:off x="3141770" y="1630562"/>
              <a:ext cx="1501047" cy="1417511"/>
              <a:chOff x="3294003" y="1331203"/>
              <a:chExt cx="1501047" cy="1417511"/>
            </a:xfrm>
          </p:grpSpPr>
          <p:sp>
            <p:nvSpPr>
              <p:cNvPr id="42" name="Left Brace 41">
                <a:extLst>
                  <a:ext uri="{FF2B5EF4-FFF2-40B4-BE49-F238E27FC236}">
                    <a16:creationId xmlns:a16="http://schemas.microsoft.com/office/drawing/2014/main" id="{34F39EAB-9D04-E24D-A5BA-7FE029F24424}"/>
                  </a:ext>
                </a:extLst>
              </p:cNvPr>
              <p:cNvSpPr/>
              <p:nvPr/>
            </p:nvSpPr>
            <p:spPr>
              <a:xfrm>
                <a:off x="3834658" y="1371902"/>
                <a:ext cx="142004" cy="1376812"/>
              </a:xfrm>
              <a:prstGeom prst="leftBrace">
                <a:avLst/>
              </a:prstGeom>
              <a:ln w="158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H">
                  <a:latin typeface="Corbel" panose="020B0503020204020204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4B06CC-8B52-D040-A34E-1E24E09E70C4}"/>
                  </a:ext>
                </a:extLst>
              </p:cNvPr>
              <p:cNvSpPr txBox="1"/>
              <p:nvPr/>
            </p:nvSpPr>
            <p:spPr>
              <a:xfrm rot="16200000">
                <a:off x="2923737" y="1701469"/>
                <a:ext cx="1331463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CH" dirty="0">
                    <a:latin typeface="Corbel" panose="020B0503020204020204" pitchFamily="34" charset="0"/>
                  </a:rPr>
                  <a:t>Query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CH" dirty="0">
                    <a:latin typeface="Corbel" panose="020B0503020204020204" pitchFamily="34" charset="0"/>
                  </a:rPr>
                  <a:t>K-mer</a:t>
                </a:r>
                <a:r>
                  <a:rPr lang="en-US" dirty="0">
                    <a:latin typeface="Corbel" panose="020B0503020204020204" pitchFamily="34" charset="0"/>
                  </a:rPr>
                  <a:t>s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AE8CD6A-FE89-804E-9106-9C0E4EB2DF1F}"/>
                  </a:ext>
                </a:extLst>
              </p:cNvPr>
              <p:cNvSpPr txBox="1"/>
              <p:nvPr/>
            </p:nvSpPr>
            <p:spPr>
              <a:xfrm>
                <a:off x="4550435" y="2348604"/>
                <a:ext cx="2446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Corbel" panose="020B0503020204020204" pitchFamily="34" charset="0"/>
                  </a:rPr>
                  <a:t>…</a:t>
                </a:r>
                <a:endParaRPr lang="en-CH" sz="2000" dirty="0"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0B2752C-9359-DA49-AE26-6C3D46C13A6D}"/>
                </a:ext>
              </a:extLst>
            </p:cNvPr>
            <p:cNvGrpSpPr/>
            <p:nvPr/>
          </p:nvGrpSpPr>
          <p:grpSpPr>
            <a:xfrm>
              <a:off x="3821530" y="1735182"/>
              <a:ext cx="886350" cy="978451"/>
              <a:chOff x="1678724" y="2023347"/>
              <a:chExt cx="1007267" cy="97845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60DC3EA-5B9A-E747-8E69-18C10647080F}"/>
                  </a:ext>
                </a:extLst>
              </p:cNvPr>
              <p:cNvSpPr/>
              <p:nvPr/>
            </p:nvSpPr>
            <p:spPr>
              <a:xfrm>
                <a:off x="1678724" y="2023347"/>
                <a:ext cx="705661" cy="208345"/>
              </a:xfrm>
              <a:prstGeom prst="rect">
                <a:avLst/>
              </a:prstGeom>
              <a:solidFill>
                <a:srgbClr val="F8F3E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bIns="46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G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T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63DBE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A</a:t>
                </a:r>
                <a:endParaRPr kumimoji="0" lang="en-CH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orbel" panose="020B0503020204020204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57D6DDF-B576-E640-BA02-CCDDCDEE4683}"/>
                  </a:ext>
                </a:extLst>
              </p:cNvPr>
              <p:cNvSpPr/>
              <p:nvPr/>
            </p:nvSpPr>
            <p:spPr>
              <a:xfrm>
                <a:off x="1853406" y="2415581"/>
                <a:ext cx="705661" cy="208345"/>
              </a:xfrm>
              <a:prstGeom prst="rect">
                <a:avLst/>
              </a:prstGeom>
              <a:solidFill>
                <a:srgbClr val="F8F3E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bIns="46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T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63DBE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A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T</a:t>
                </a:r>
                <a:endParaRPr kumimoji="0" lang="en-CH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Corbel" panose="020B0503020204020204" pitchFamily="34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0CE7C62-6FCE-FF40-AD6D-69C30A519E29}"/>
                  </a:ext>
                </a:extLst>
              </p:cNvPr>
              <p:cNvSpPr/>
              <p:nvPr/>
            </p:nvSpPr>
            <p:spPr>
              <a:xfrm>
                <a:off x="1980330" y="2793453"/>
                <a:ext cx="705661" cy="208345"/>
              </a:xfrm>
              <a:prstGeom prst="rect">
                <a:avLst/>
              </a:prstGeom>
              <a:solidFill>
                <a:srgbClr val="F8F3E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bIns="46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T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C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63DBE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A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67A042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T</a:t>
                </a:r>
                <a:r>
                  <a:rPr kumimoji="0" lang="en-CH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</a:rPr>
                  <a:t>G</a:t>
                </a:r>
              </a:p>
            </p:txBody>
          </p:sp>
        </p:grpSp>
      </p:grp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EA047C92-00C3-B249-B8A9-DA556AB1591B}"/>
              </a:ext>
            </a:extLst>
          </p:cNvPr>
          <p:cNvSpPr/>
          <p:nvPr/>
        </p:nvSpPr>
        <p:spPr>
          <a:xfrm>
            <a:off x="3934912" y="3169886"/>
            <a:ext cx="2065855" cy="737999"/>
          </a:xfrm>
          <a:prstGeom prst="roundRect">
            <a:avLst>
              <a:gd name="adj" fmla="val 8025"/>
            </a:avLst>
          </a:prstGeom>
          <a:solidFill>
            <a:srgbClr val="C81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Presence/Absence Identification</a:t>
            </a:r>
            <a:endParaRPr lang="en-CH" sz="2000" b="1" dirty="0">
              <a:latin typeface="Corbel" panose="020B0503020204020204" pitchFamily="34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1906667-7480-0C41-9E21-A0E049CD49CF}"/>
              </a:ext>
            </a:extLst>
          </p:cNvPr>
          <p:cNvSpPr/>
          <p:nvPr/>
        </p:nvSpPr>
        <p:spPr>
          <a:xfrm>
            <a:off x="4636306" y="5194307"/>
            <a:ext cx="2065855" cy="737999"/>
          </a:xfrm>
          <a:prstGeom prst="roundRect">
            <a:avLst>
              <a:gd name="adj" fmla="val 802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latin typeface="Corbel" panose="020B0503020204020204" pitchFamily="34" charset="0"/>
              </a:rPr>
              <a:t>Abundance</a:t>
            </a:r>
          </a:p>
          <a:p>
            <a:pPr algn="ctr"/>
            <a:r>
              <a:rPr lang="en-US" sz="2000" b="1" dirty="0">
                <a:latin typeface="Corbel" panose="020B0503020204020204" pitchFamily="34" charset="0"/>
              </a:rPr>
              <a:t>Estimation</a:t>
            </a:r>
            <a:endParaRPr lang="en-CH" sz="2000" b="1" dirty="0">
              <a:latin typeface="Corbel" panose="020B0503020204020204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C7AE664-EB47-6F4E-987C-0C561866EB95}"/>
              </a:ext>
            </a:extLst>
          </p:cNvPr>
          <p:cNvGrpSpPr/>
          <p:nvPr/>
        </p:nvGrpSpPr>
        <p:grpSpPr>
          <a:xfrm>
            <a:off x="6372024" y="2630608"/>
            <a:ext cx="2267268" cy="1882173"/>
            <a:chOff x="5032700" y="1554591"/>
            <a:chExt cx="2267268" cy="1882173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5C344D7-A8FE-844D-8309-E25D27455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2701" y="1554591"/>
              <a:ext cx="617134" cy="617134"/>
            </a:xfrm>
            <a:prstGeom prst="rect">
              <a:avLst/>
            </a:prstGeom>
            <a:effectLst>
              <a:glow rad="25400">
                <a:schemeClr val="bg1">
                  <a:alpha val="88250"/>
                </a:schemeClr>
              </a:glow>
            </a:effectLst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5435414-8AC3-F74B-888D-9FD16C63C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2700" y="2210884"/>
              <a:ext cx="552729" cy="552729"/>
            </a:xfrm>
            <a:prstGeom prst="rect">
              <a:avLst/>
            </a:prstGeom>
            <a:effectLst>
              <a:glow rad="25400">
                <a:schemeClr val="bg1">
                  <a:alpha val="88250"/>
                </a:schemeClr>
              </a:glo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6399998-2DEC-CC46-8FB0-923398807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1982C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32701" y="2792027"/>
              <a:ext cx="644737" cy="644737"/>
            </a:xfrm>
            <a:prstGeom prst="rect">
              <a:avLst/>
            </a:prstGeom>
            <a:effectLst>
              <a:glow rad="25400">
                <a:schemeClr val="bg1">
                  <a:alpha val="88250"/>
                </a:schemeClr>
              </a:glow>
            </a:effec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95132CE-9F5D-3444-B0EC-27339CB8C19E}"/>
                </a:ext>
              </a:extLst>
            </p:cNvPr>
            <p:cNvSpPr txBox="1"/>
            <p:nvPr/>
          </p:nvSpPr>
          <p:spPr>
            <a:xfrm>
              <a:off x="5567969" y="1676971"/>
              <a:ext cx="1695465" cy="319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solidFill>
                    <a:srgbClr val="548235"/>
                  </a:solidFill>
                  <a:latin typeface="Corbel" panose="020B0503020204020204" pitchFamily="34" charset="0"/>
                </a:rPr>
                <a:t>V. cholerae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D4FCA09-E660-F14A-974A-6D849D721B8B}"/>
                </a:ext>
              </a:extLst>
            </p:cNvPr>
            <p:cNvSpPr txBox="1"/>
            <p:nvPr/>
          </p:nvSpPr>
          <p:spPr>
            <a:xfrm>
              <a:off x="5604503" y="2936064"/>
              <a:ext cx="1695465" cy="319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solidFill>
                    <a:srgbClr val="6A9AC2"/>
                  </a:solidFill>
                  <a:latin typeface="Corbel" panose="020B0503020204020204" pitchFamily="34" charset="0"/>
                </a:rPr>
                <a:t>E. coli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7FAF4B2-8CBC-074D-9ED2-0061A15663E8}"/>
                </a:ext>
              </a:extLst>
            </p:cNvPr>
            <p:cNvSpPr txBox="1"/>
            <p:nvPr/>
          </p:nvSpPr>
          <p:spPr>
            <a:xfrm>
              <a:off x="5586604" y="2310900"/>
              <a:ext cx="1695465" cy="319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>
                  <a:solidFill>
                    <a:srgbClr val="E06161"/>
                  </a:solidFill>
                  <a:latin typeface="Corbel" panose="020B0503020204020204" pitchFamily="34" charset="0"/>
                </a:rPr>
                <a:t>SARS-CoV-2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CCC2E9-16E2-7A44-AB37-4B273934DA95}"/>
              </a:ext>
            </a:extLst>
          </p:cNvPr>
          <p:cNvCxnSpPr>
            <a:cxnSpLocks/>
          </p:cNvCxnSpPr>
          <p:nvPr/>
        </p:nvCxnSpPr>
        <p:spPr>
          <a:xfrm>
            <a:off x="5246916" y="1611771"/>
            <a:ext cx="251999" cy="0"/>
          </a:xfrm>
          <a:prstGeom prst="straightConnector1">
            <a:avLst/>
          </a:prstGeom>
          <a:ln w="38100">
            <a:solidFill>
              <a:srgbClr val="1982C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84">
            <a:extLst>
              <a:ext uri="{FF2B5EF4-FFF2-40B4-BE49-F238E27FC236}">
                <a16:creationId xmlns:a16="http://schemas.microsoft.com/office/drawing/2014/main" id="{50A30975-2F3C-5C4F-B40B-A83F363D7E29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3023141" y="3538886"/>
            <a:ext cx="911771" cy="581203"/>
          </a:xfrm>
          <a:prstGeom prst="curvedConnector3">
            <a:avLst>
              <a:gd name="adj1" fmla="val 50000"/>
            </a:avLst>
          </a:prstGeom>
          <a:ln w="38100">
            <a:solidFill>
              <a:srgbClr val="C813B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C4E4EB7-05D8-5D49-A1D6-EA5979E4291E}"/>
              </a:ext>
            </a:extLst>
          </p:cNvPr>
          <p:cNvCxnSpPr>
            <a:cxnSpLocks/>
          </p:cNvCxnSpPr>
          <p:nvPr/>
        </p:nvCxnSpPr>
        <p:spPr>
          <a:xfrm>
            <a:off x="5990142" y="3527668"/>
            <a:ext cx="251999" cy="0"/>
          </a:xfrm>
          <a:prstGeom prst="straightConnector1">
            <a:avLst/>
          </a:prstGeom>
          <a:ln w="38100">
            <a:solidFill>
              <a:srgbClr val="C813B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D51578-F8E1-2049-B1DF-A012B54DFA47}"/>
              </a:ext>
            </a:extLst>
          </p:cNvPr>
          <p:cNvCxnSpPr>
            <a:cxnSpLocks/>
          </p:cNvCxnSpPr>
          <p:nvPr/>
        </p:nvCxnSpPr>
        <p:spPr>
          <a:xfrm flipV="1">
            <a:off x="6690875" y="5561906"/>
            <a:ext cx="381221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AB4C92-018F-2648-8749-AF739551022C}"/>
              </a:ext>
            </a:extLst>
          </p:cNvPr>
          <p:cNvCxnSpPr>
            <a:cxnSpLocks/>
          </p:cNvCxnSpPr>
          <p:nvPr/>
        </p:nvCxnSpPr>
        <p:spPr>
          <a:xfrm>
            <a:off x="6478178" y="4519424"/>
            <a:ext cx="0" cy="6801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C05C9CB-B6C0-E748-868C-46A85A436503}"/>
              </a:ext>
            </a:extLst>
          </p:cNvPr>
          <p:cNvCxnSpPr>
            <a:cxnSpLocks/>
          </p:cNvCxnSpPr>
          <p:nvPr/>
        </p:nvCxnSpPr>
        <p:spPr>
          <a:xfrm>
            <a:off x="5781064" y="2332956"/>
            <a:ext cx="0" cy="800999"/>
          </a:xfrm>
          <a:prstGeom prst="straightConnector1">
            <a:avLst/>
          </a:prstGeom>
          <a:ln w="38100">
            <a:solidFill>
              <a:srgbClr val="C813BD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3919DFC-37D8-4D47-8087-3EC11BFD0DFE}"/>
              </a:ext>
            </a:extLst>
          </p:cNvPr>
          <p:cNvGrpSpPr/>
          <p:nvPr/>
        </p:nvGrpSpPr>
        <p:grpSpPr>
          <a:xfrm>
            <a:off x="7027791" y="3433043"/>
            <a:ext cx="1926212" cy="2917722"/>
            <a:chOff x="7022802" y="1248355"/>
            <a:chExt cx="1926212" cy="2917722"/>
          </a:xfrm>
        </p:grpSpPr>
        <p:graphicFrame>
          <p:nvGraphicFramePr>
            <p:cNvPr id="112" name="Chart 111">
              <a:extLst>
                <a:ext uri="{FF2B5EF4-FFF2-40B4-BE49-F238E27FC236}">
                  <a16:creationId xmlns:a16="http://schemas.microsoft.com/office/drawing/2014/main" id="{AC1508E3-6526-CA4B-AD26-41FF28AA37A2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022802" y="1248355"/>
            <a:ext cx="1926212" cy="291772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BDD4D10-245F-B54E-A114-C1DFA6DAD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1982C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32827" y="3285346"/>
              <a:ext cx="597134" cy="597134"/>
            </a:xfrm>
            <a:prstGeom prst="rect">
              <a:avLst/>
            </a:prstGeom>
            <a:effectLst>
              <a:glow rad="12700">
                <a:schemeClr val="bg1">
                  <a:alpha val="58833"/>
                </a:schemeClr>
              </a:glow>
            </a:effec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C8BA7EA6-E789-E641-8AA6-B75EC4B96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7349" y="2712587"/>
              <a:ext cx="391305" cy="391305"/>
            </a:xfrm>
            <a:prstGeom prst="rect">
              <a:avLst/>
            </a:prstGeom>
            <a:effectLst>
              <a:glow rad="12700">
                <a:schemeClr val="bg1">
                  <a:alpha val="55000"/>
                </a:schemeClr>
              </a:glow>
            </a:effectLst>
          </p:spPr>
        </p:pic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693E67D-6316-5A49-9363-0896E4FAD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32868" y="3216184"/>
              <a:ext cx="473603" cy="473603"/>
            </a:xfrm>
            <a:prstGeom prst="rect">
              <a:avLst/>
            </a:prstGeom>
            <a:effectLst>
              <a:glow rad="12700">
                <a:schemeClr val="bg1">
                  <a:alpha val="58833"/>
                </a:schemeClr>
              </a:glow>
            </a:effectLst>
          </p:spPr>
        </p:pic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19AE8C93-8B47-074F-B395-E1FFF53F4691}"/>
              </a:ext>
            </a:extLst>
          </p:cNvPr>
          <p:cNvSpPr txBox="1"/>
          <p:nvPr/>
        </p:nvSpPr>
        <p:spPr>
          <a:xfrm>
            <a:off x="1214779" y="6355193"/>
            <a:ext cx="4775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>
                <a:solidFill>
                  <a:srgbClr val="C00000"/>
                </a:solidFill>
                <a:latin typeface="Corbel" panose="020B0503020204020204" pitchFamily="34" charset="0"/>
              </a:rPr>
              <a:t>(e.g., &gt; </a:t>
            </a:r>
            <a:r>
              <a:rPr lang="en-GB" sz="2000" b="1" i="1" dirty="0">
                <a:solidFill>
                  <a:srgbClr val="C00000"/>
                </a:solidFill>
              </a:rPr>
              <a:t>100 </a:t>
            </a:r>
            <a:r>
              <a:rPr lang="en-GB" sz="2000" b="1" i="1" dirty="0">
                <a:solidFill>
                  <a:srgbClr val="C00000"/>
                </a:solidFill>
                <a:latin typeface="Corbel" panose="020B0503020204020204" pitchFamily="34" charset="0"/>
              </a:rPr>
              <a:t>TBs in emerging databases)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F80CF0D-46BA-7943-9439-F0F888241DE0}"/>
              </a:ext>
            </a:extLst>
          </p:cNvPr>
          <p:cNvGrpSpPr/>
          <p:nvPr/>
        </p:nvGrpSpPr>
        <p:grpSpPr>
          <a:xfrm>
            <a:off x="-794302" y="3460482"/>
            <a:ext cx="4775363" cy="2261076"/>
            <a:chOff x="-794302" y="3568490"/>
            <a:chExt cx="4775363" cy="226107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DF7AFB5-F0D1-194C-9921-4745E437DE20}"/>
                </a:ext>
              </a:extLst>
            </p:cNvPr>
            <p:cNvSpPr/>
            <p:nvPr/>
          </p:nvSpPr>
          <p:spPr>
            <a:xfrm>
              <a:off x="189560" y="3953962"/>
              <a:ext cx="2807640" cy="1490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>
                <a:latin typeface="Corbel" panose="020B0503020204020204" pitchFamily="34" charset="0"/>
              </a:endParaRPr>
            </a:p>
          </p:txBody>
        </p:sp>
        <p:pic>
          <p:nvPicPr>
            <p:cNvPr id="138" name="Graphic 137" descr="Database">
              <a:extLst>
                <a:ext uri="{FF2B5EF4-FFF2-40B4-BE49-F238E27FC236}">
                  <a16:creationId xmlns:a16="http://schemas.microsoft.com/office/drawing/2014/main" id="{374D2D7D-E9C5-534A-9EC8-C578A794E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794302" y="3568490"/>
              <a:ext cx="4775363" cy="2261076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8F52378-E045-C440-9AAB-3138D5E31543}"/>
              </a:ext>
            </a:extLst>
          </p:cNvPr>
          <p:cNvGrpSpPr/>
          <p:nvPr/>
        </p:nvGrpSpPr>
        <p:grpSpPr>
          <a:xfrm>
            <a:off x="650171" y="982703"/>
            <a:ext cx="1767859" cy="1705053"/>
            <a:chOff x="650171" y="1056845"/>
            <a:chExt cx="1767859" cy="1705053"/>
          </a:xfrm>
        </p:grpSpPr>
        <p:pic>
          <p:nvPicPr>
            <p:cNvPr id="65" name="Content Placeholder 4">
              <a:extLst>
                <a:ext uri="{FF2B5EF4-FFF2-40B4-BE49-F238E27FC236}">
                  <a16:creationId xmlns:a16="http://schemas.microsoft.com/office/drawing/2014/main" id="{31EEB72F-593E-3144-AE46-E58BC357B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1324">
              <a:off x="650171" y="1056845"/>
              <a:ext cx="605582" cy="1434219"/>
            </a:xfrm>
            <a:prstGeom prst="rect">
              <a:avLst/>
            </a:prstGeom>
          </p:spPr>
        </p:pic>
        <p:pic>
          <p:nvPicPr>
            <p:cNvPr id="66" name="Content Placeholder 4">
              <a:extLst>
                <a:ext uri="{FF2B5EF4-FFF2-40B4-BE49-F238E27FC236}">
                  <a16:creationId xmlns:a16="http://schemas.microsoft.com/office/drawing/2014/main" id="{BAA9C179-A70F-6B42-9937-B403F24C3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6726">
              <a:off x="1204635" y="1210068"/>
              <a:ext cx="605582" cy="1434219"/>
            </a:xfrm>
            <a:prstGeom prst="rect">
              <a:avLst/>
            </a:prstGeom>
          </p:spPr>
        </p:pic>
        <p:pic>
          <p:nvPicPr>
            <p:cNvPr id="67" name="Content Placeholder 4">
              <a:extLst>
                <a:ext uri="{FF2B5EF4-FFF2-40B4-BE49-F238E27FC236}">
                  <a16:creationId xmlns:a16="http://schemas.microsoft.com/office/drawing/2014/main" id="{2E25303F-3898-E148-AE6F-882BA3D5A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2505">
              <a:off x="1812448" y="1327679"/>
              <a:ext cx="605582" cy="143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1600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8EC9-976B-A74D-A28A-EC1C12E05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Motivation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2580EB-4986-2342-B775-9EC075E8B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850636"/>
            <a:ext cx="8798061" cy="5377521"/>
          </a:xfrm>
        </p:spPr>
        <p:txBody>
          <a:bodyPr/>
          <a:lstStyle/>
          <a:p>
            <a:r>
              <a:rPr lang="en-GB" sz="2400" dirty="0"/>
              <a:t>Case study of the performance of </a:t>
            </a:r>
            <a:r>
              <a:rPr lang="en-CH" sz="2400" dirty="0"/>
              <a:t>metagenomic analysis tools</a:t>
            </a:r>
          </a:p>
          <a:p>
            <a:r>
              <a:rPr lang="en-CH" sz="2400" dirty="0"/>
              <a:t>With various state-of-the-art SSD configurations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E1762-7752-5B48-8FA7-F94A2D0F2381}"/>
              </a:ext>
            </a:extLst>
          </p:cNvPr>
          <p:cNvSpPr txBox="1"/>
          <p:nvPr/>
        </p:nvSpPr>
        <p:spPr>
          <a:xfrm rot="16200000">
            <a:off x="-461512" y="3153178"/>
            <a:ext cx="291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orbel" panose="020B0503020204020204" pitchFamily="34" charset="0"/>
              </a:rPr>
              <a:t>Normalized Throughput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5876F-E1AD-0E48-8634-45B7E0EA6DF3}"/>
              </a:ext>
            </a:extLst>
          </p:cNvPr>
          <p:cNvSpPr txBox="1"/>
          <p:nvPr/>
        </p:nvSpPr>
        <p:spPr>
          <a:xfrm>
            <a:off x="3247010" y="4923843"/>
            <a:ext cx="372092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CH" b="1" dirty="0">
                <a:latin typeface="Corbel" panose="020B0503020204020204" pitchFamily="34" charset="0"/>
              </a:rPr>
              <a:t>Database Size (Terabyte)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805DD5-E61A-114E-8638-48D3E9FFAC67}"/>
              </a:ext>
            </a:extLst>
          </p:cNvPr>
          <p:cNvSpPr/>
          <p:nvPr/>
        </p:nvSpPr>
        <p:spPr>
          <a:xfrm>
            <a:off x="0" y="5512568"/>
            <a:ext cx="9144000" cy="770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82800" rtlCol="0" anchor="ctr"/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CH" sz="2400" b="1" dirty="0">
                <a:solidFill>
                  <a:srgbClr val="C00000"/>
                </a:solidFill>
                <a:latin typeface="Corbel" panose="020B0503020204020204" pitchFamily="34" charset="0"/>
              </a:rPr>
              <a:t>I/O data movement causes significant performance overhead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F2BF8902-B5AB-9248-8CD3-CD69697938AA}"/>
              </a:ext>
            </a:extLst>
          </p:cNvPr>
          <p:cNvGraphicFramePr>
            <a:graphicFrameLocks/>
          </p:cNvGraphicFramePr>
          <p:nvPr/>
        </p:nvGraphicFramePr>
        <p:xfrm>
          <a:off x="1182030" y="1890587"/>
          <a:ext cx="7245278" cy="32159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DA80D3-86C7-3344-BDA9-3FA783AAA131}"/>
              </a:ext>
            </a:extLst>
          </p:cNvPr>
          <p:cNvCxnSpPr>
            <a:cxnSpLocks/>
          </p:cNvCxnSpPr>
          <p:nvPr/>
        </p:nvCxnSpPr>
        <p:spPr>
          <a:xfrm>
            <a:off x="3402394" y="2481936"/>
            <a:ext cx="0" cy="1437559"/>
          </a:xfrm>
          <a:prstGeom prst="straightConnector1">
            <a:avLst/>
          </a:prstGeom>
          <a:ln w="22225">
            <a:solidFill>
              <a:srgbClr val="C0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4803CD-553A-4045-9997-B274FC1A31E1}"/>
              </a:ext>
            </a:extLst>
          </p:cNvPr>
          <p:cNvSpPr txBox="1"/>
          <p:nvPr/>
        </p:nvSpPr>
        <p:spPr>
          <a:xfrm rot="16200000">
            <a:off x="3171176" y="2847698"/>
            <a:ext cx="42866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</a:rPr>
              <a:t>3.2</a:t>
            </a:r>
            <a:r>
              <a:rPr lang="en-GB" b="1" dirty="0">
                <a:solidFill>
                  <a:srgbClr val="C00000"/>
                </a:solidFill>
              </a:rPr>
              <a:t>x</a:t>
            </a:r>
            <a:endParaRPr lang="en-CH" b="1" dirty="0">
              <a:solidFill>
                <a:srgbClr val="C0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8C222D-8749-6648-9A8F-EE65C38D2993}"/>
              </a:ext>
            </a:extLst>
          </p:cNvPr>
          <p:cNvCxnSpPr>
            <a:cxnSpLocks/>
          </p:cNvCxnSpPr>
          <p:nvPr/>
        </p:nvCxnSpPr>
        <p:spPr>
          <a:xfrm>
            <a:off x="6686972" y="2468238"/>
            <a:ext cx="0" cy="1588027"/>
          </a:xfrm>
          <a:prstGeom prst="straightConnector1">
            <a:avLst/>
          </a:prstGeom>
          <a:ln w="22225">
            <a:solidFill>
              <a:srgbClr val="C0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A9FF14F-53DD-B543-BCB7-FC707DF67CC6}"/>
              </a:ext>
            </a:extLst>
          </p:cNvPr>
          <p:cNvSpPr txBox="1"/>
          <p:nvPr/>
        </p:nvSpPr>
        <p:spPr>
          <a:xfrm rot="16200000">
            <a:off x="6473416" y="2834000"/>
            <a:ext cx="42866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</a:rPr>
              <a:t>4.1</a:t>
            </a:r>
            <a:r>
              <a:rPr lang="en-GB" b="1" dirty="0">
                <a:solidFill>
                  <a:srgbClr val="C00000"/>
                </a:solidFill>
              </a:rPr>
              <a:t>x</a:t>
            </a:r>
            <a:endParaRPr lang="en-CH" b="1" dirty="0">
              <a:solidFill>
                <a:srgbClr val="C0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68E4198-DDA5-4042-A4B9-A3EC70961D51}"/>
              </a:ext>
            </a:extLst>
          </p:cNvPr>
          <p:cNvCxnSpPr>
            <a:cxnSpLocks/>
          </p:cNvCxnSpPr>
          <p:nvPr/>
        </p:nvCxnSpPr>
        <p:spPr>
          <a:xfrm>
            <a:off x="4219261" y="2444184"/>
            <a:ext cx="0" cy="2030513"/>
          </a:xfrm>
          <a:prstGeom prst="straightConnector1">
            <a:avLst/>
          </a:prstGeom>
          <a:ln w="22225">
            <a:solidFill>
              <a:srgbClr val="C0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9D4BAD-7EAD-7249-BD80-180FEA00722A}"/>
              </a:ext>
            </a:extLst>
          </p:cNvPr>
          <p:cNvCxnSpPr>
            <a:cxnSpLocks/>
          </p:cNvCxnSpPr>
          <p:nvPr/>
        </p:nvCxnSpPr>
        <p:spPr>
          <a:xfrm>
            <a:off x="7506210" y="2444184"/>
            <a:ext cx="0" cy="2055896"/>
          </a:xfrm>
          <a:prstGeom prst="straightConnector1">
            <a:avLst/>
          </a:prstGeom>
          <a:ln w="22225">
            <a:solidFill>
              <a:srgbClr val="C0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6F67BE1-C1B0-4E47-889C-CB9E291BE04F}"/>
              </a:ext>
            </a:extLst>
          </p:cNvPr>
          <p:cNvSpPr txBox="1"/>
          <p:nvPr/>
        </p:nvSpPr>
        <p:spPr>
          <a:xfrm rot="16200000">
            <a:off x="3877030" y="2894133"/>
            <a:ext cx="597039" cy="276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</a:rPr>
              <a:t>27.6</a:t>
            </a:r>
            <a:r>
              <a:rPr lang="en-GB" b="1" dirty="0">
                <a:solidFill>
                  <a:srgbClr val="C00000"/>
                </a:solidFill>
              </a:rPr>
              <a:t>x</a:t>
            </a:r>
            <a:endParaRPr lang="en-CH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EDDC96-2BC3-F74D-94ED-AB4416519AE1}"/>
              </a:ext>
            </a:extLst>
          </p:cNvPr>
          <p:cNvSpPr txBox="1"/>
          <p:nvPr/>
        </p:nvSpPr>
        <p:spPr>
          <a:xfrm rot="16200000">
            <a:off x="7194167" y="2894133"/>
            <a:ext cx="597039" cy="2769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solidFill>
                  <a:srgbClr val="C00000"/>
                </a:solidFill>
              </a:rPr>
              <a:t>39.2</a:t>
            </a:r>
            <a:r>
              <a:rPr lang="en-GB" b="1" dirty="0">
                <a:solidFill>
                  <a:srgbClr val="C00000"/>
                </a:solidFill>
              </a:rPr>
              <a:t>x</a:t>
            </a:r>
            <a:endParaRPr lang="en-C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5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18" grpId="0" uiExpand="1">
        <p:bldSub>
          <a:bldChart bld="series"/>
        </p:bldSub>
      </p:bldGraphic>
      <p:bldP spid="20" grpId="0" animBg="1"/>
      <p:bldP spid="22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AC71D-25C9-3F42-ADCA-27DC2ACB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BD1D9-DDC4-754D-94B5-B4F21B3EE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850636"/>
            <a:ext cx="8798061" cy="5377521"/>
          </a:xfrm>
        </p:spPr>
        <p:txBody>
          <a:bodyPr/>
          <a:lstStyle/>
          <a:p>
            <a:r>
              <a:rPr lang="en-CH" sz="2400" dirty="0"/>
              <a:t>Case study on the throughput of metagenomic analysis tools</a:t>
            </a:r>
          </a:p>
          <a:p>
            <a:r>
              <a:rPr lang="en-CH" sz="2400" dirty="0"/>
              <a:t>With Various state-of-the-art SSD configurations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B6F7D-D13B-564E-B87F-02F0BA4C095B}"/>
              </a:ext>
            </a:extLst>
          </p:cNvPr>
          <p:cNvSpPr txBox="1"/>
          <p:nvPr/>
        </p:nvSpPr>
        <p:spPr>
          <a:xfrm rot="16200000">
            <a:off x="-461512" y="3381350"/>
            <a:ext cx="291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orbel" panose="020B0503020204020204" pitchFamily="34" charset="0"/>
              </a:rPr>
              <a:t>Normalized Throughput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7E6A1F-E963-5E43-9C0C-3473161B156E}"/>
              </a:ext>
            </a:extLst>
          </p:cNvPr>
          <p:cNvSpPr txBox="1"/>
          <p:nvPr/>
        </p:nvSpPr>
        <p:spPr>
          <a:xfrm>
            <a:off x="3055900" y="5013537"/>
            <a:ext cx="3720921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CH" b="1" dirty="0">
                <a:latin typeface="Corbel" panose="020B0503020204020204" pitchFamily="34" charset="0"/>
              </a:rPr>
              <a:t>Database Size (Terabyte)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EDB6B5D-6EEA-674C-A4EC-8A8CC7791A2F}"/>
              </a:ext>
            </a:extLst>
          </p:cNvPr>
          <p:cNvGraphicFramePr>
            <a:graphicFrameLocks/>
          </p:cNvGraphicFramePr>
          <p:nvPr/>
        </p:nvGraphicFramePr>
        <p:xfrm>
          <a:off x="1236380" y="2342191"/>
          <a:ext cx="6987708" cy="2785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A334B86E-F740-024B-B34D-754A98583723}"/>
              </a:ext>
            </a:extLst>
          </p:cNvPr>
          <p:cNvSpPr/>
          <p:nvPr/>
        </p:nvSpPr>
        <p:spPr>
          <a:xfrm>
            <a:off x="0" y="5512568"/>
            <a:ext cx="9144000" cy="770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82800" rtlCol="0" anchor="ctr"/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en-CH" sz="2200" b="1" dirty="0">
                <a:solidFill>
                  <a:srgbClr val="C00000"/>
                </a:solidFill>
                <a:latin typeface="Corbel" panose="020B0503020204020204" pitchFamily="34" charset="0"/>
              </a:rPr>
              <a:t>I/O data movement causes significant performance overhead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717F1A-7ADA-7D47-8E3D-4046C594E1DE}"/>
              </a:ext>
            </a:extLst>
          </p:cNvPr>
          <p:cNvGrpSpPr/>
          <p:nvPr/>
        </p:nvGrpSpPr>
        <p:grpSpPr>
          <a:xfrm>
            <a:off x="1806831" y="2020010"/>
            <a:ext cx="1975585" cy="369332"/>
            <a:chOff x="7132320" y="2421225"/>
            <a:chExt cx="1975585" cy="36933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5655EA8-CAC6-F247-B355-E1CE58CF2AFF}"/>
                </a:ext>
              </a:extLst>
            </p:cNvPr>
            <p:cNvSpPr/>
            <p:nvPr/>
          </p:nvSpPr>
          <p:spPr>
            <a:xfrm>
              <a:off x="7132320" y="2508355"/>
              <a:ext cx="195072" cy="195072"/>
            </a:xfrm>
            <a:prstGeom prst="rect">
              <a:avLst/>
            </a:prstGeom>
            <a:solidFill>
              <a:srgbClr val="7030A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0A65C0-D633-9F49-B532-67DF0E74952E}"/>
                </a:ext>
              </a:extLst>
            </p:cNvPr>
            <p:cNvSpPr txBox="1"/>
            <p:nvPr/>
          </p:nvSpPr>
          <p:spPr>
            <a:xfrm>
              <a:off x="7324749" y="2421225"/>
              <a:ext cx="1783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b="1" dirty="0">
                  <a:latin typeface="Corbel" panose="020B0503020204020204" pitchFamily="34" charset="0"/>
                </a:rPr>
                <a:t>Cost-Optimized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A9D316-C35C-694D-8071-FDE7D40B2518}"/>
              </a:ext>
            </a:extLst>
          </p:cNvPr>
          <p:cNvGrpSpPr/>
          <p:nvPr/>
        </p:nvGrpSpPr>
        <p:grpSpPr>
          <a:xfrm>
            <a:off x="4065375" y="2020010"/>
            <a:ext cx="2773991" cy="369332"/>
            <a:chOff x="7122125" y="2918602"/>
            <a:chExt cx="2773991" cy="3693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A818D8-AA71-3942-8278-3351705CDF08}"/>
                </a:ext>
              </a:extLst>
            </p:cNvPr>
            <p:cNvSpPr/>
            <p:nvPr/>
          </p:nvSpPr>
          <p:spPr>
            <a:xfrm>
              <a:off x="7122125" y="3005732"/>
              <a:ext cx="195072" cy="195072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32F14C-F92B-5343-A7B6-13C8CD2C4B9C}"/>
                </a:ext>
              </a:extLst>
            </p:cNvPr>
            <p:cNvSpPr txBox="1"/>
            <p:nvPr/>
          </p:nvSpPr>
          <p:spPr>
            <a:xfrm>
              <a:off x="7317198" y="2918602"/>
              <a:ext cx="257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b="1" dirty="0">
                  <a:latin typeface="Corbel" panose="020B0503020204020204" pitchFamily="34" charset="0"/>
                </a:rPr>
                <a:t>Performance-Optimized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7A56D2-7002-564B-9B04-3E9846490AC9}"/>
              </a:ext>
            </a:extLst>
          </p:cNvPr>
          <p:cNvGrpSpPr/>
          <p:nvPr/>
        </p:nvGrpSpPr>
        <p:grpSpPr>
          <a:xfrm>
            <a:off x="7122325" y="2020010"/>
            <a:ext cx="1066236" cy="369332"/>
            <a:chOff x="7129677" y="3338082"/>
            <a:chExt cx="1066236" cy="3693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085DCA-4022-114E-9398-0374BD9F33DD}"/>
                </a:ext>
              </a:extLst>
            </p:cNvPr>
            <p:cNvSpPr/>
            <p:nvPr/>
          </p:nvSpPr>
          <p:spPr>
            <a:xfrm>
              <a:off x="7129677" y="3425212"/>
              <a:ext cx="195072" cy="19507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4C7C78-B9C5-574F-A8BE-A91C001B15C8}"/>
                </a:ext>
              </a:extLst>
            </p:cNvPr>
            <p:cNvSpPr txBox="1"/>
            <p:nvPr/>
          </p:nvSpPr>
          <p:spPr>
            <a:xfrm>
              <a:off x="7324748" y="3338082"/>
              <a:ext cx="871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b="1" dirty="0">
                  <a:latin typeface="Corbel" panose="020B0503020204020204" pitchFamily="34" charset="0"/>
                </a:rPr>
                <a:t>No I/O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0812B08-D72F-FC40-BED9-A65837063CF0}"/>
              </a:ext>
            </a:extLst>
          </p:cNvPr>
          <p:cNvSpPr/>
          <p:nvPr/>
        </p:nvSpPr>
        <p:spPr>
          <a:xfrm>
            <a:off x="1752473" y="2020010"/>
            <a:ext cx="6327776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8A9CF7-8ED9-E847-88F4-84431371F5D3}"/>
              </a:ext>
            </a:extLst>
          </p:cNvPr>
          <p:cNvCxnSpPr>
            <a:cxnSpLocks/>
          </p:cNvCxnSpPr>
          <p:nvPr/>
        </p:nvCxnSpPr>
        <p:spPr>
          <a:xfrm>
            <a:off x="3328416" y="2520696"/>
            <a:ext cx="0" cy="1389888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84A20D-D80A-B144-B79D-E67F17974C98}"/>
              </a:ext>
            </a:extLst>
          </p:cNvPr>
          <p:cNvCxnSpPr>
            <a:cxnSpLocks/>
          </p:cNvCxnSpPr>
          <p:nvPr/>
        </p:nvCxnSpPr>
        <p:spPr>
          <a:xfrm>
            <a:off x="2615184" y="2520696"/>
            <a:ext cx="0" cy="2023872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358AC92-1F8B-9042-9033-0D252A70BF7B}"/>
              </a:ext>
            </a:extLst>
          </p:cNvPr>
          <p:cNvCxnSpPr>
            <a:cxnSpLocks/>
          </p:cNvCxnSpPr>
          <p:nvPr/>
        </p:nvCxnSpPr>
        <p:spPr>
          <a:xfrm>
            <a:off x="6492240" y="2531364"/>
            <a:ext cx="0" cy="1575816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117C55-442A-0849-86A7-E1D61E813BF7}"/>
              </a:ext>
            </a:extLst>
          </p:cNvPr>
          <p:cNvCxnSpPr>
            <a:cxnSpLocks/>
          </p:cNvCxnSpPr>
          <p:nvPr/>
        </p:nvCxnSpPr>
        <p:spPr>
          <a:xfrm>
            <a:off x="5803392" y="2520696"/>
            <a:ext cx="0" cy="2023872"/>
          </a:xfrm>
          <a:prstGeom prst="straightConnector1">
            <a:avLst/>
          </a:prstGeom>
          <a:ln w="22225">
            <a:solidFill>
              <a:srgbClr val="C0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A2B274-64C2-4E42-A0F1-3F42AD887F3E}"/>
              </a:ext>
            </a:extLst>
          </p:cNvPr>
          <p:cNvCxnSpPr>
            <a:cxnSpLocks/>
          </p:cNvCxnSpPr>
          <p:nvPr/>
        </p:nvCxnSpPr>
        <p:spPr>
          <a:xfrm flipH="1" flipV="1">
            <a:off x="2615184" y="2520696"/>
            <a:ext cx="1773937" cy="10668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  <a:effectLst>
            <a:glow rad="50800">
              <a:schemeClr val="bg1">
                <a:alpha val="33013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6F78E90-3F2B-6843-9381-0669A4F0F21B}"/>
              </a:ext>
            </a:extLst>
          </p:cNvPr>
          <p:cNvCxnSpPr>
            <a:cxnSpLocks/>
          </p:cNvCxnSpPr>
          <p:nvPr/>
        </p:nvCxnSpPr>
        <p:spPr>
          <a:xfrm flipH="1">
            <a:off x="5803392" y="2520696"/>
            <a:ext cx="1746158" cy="0"/>
          </a:xfrm>
          <a:prstGeom prst="line">
            <a:avLst/>
          </a:prstGeom>
          <a:ln w="31750">
            <a:solidFill>
              <a:srgbClr val="C00000"/>
            </a:solidFill>
            <a:prstDash val="sysDash"/>
          </a:ln>
          <a:effectLst>
            <a:glow rad="50800">
              <a:schemeClr val="bg1">
                <a:alpha val="33013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B9C213D-C63D-5145-89B6-F808FFF8EE40}"/>
              </a:ext>
            </a:extLst>
          </p:cNvPr>
          <p:cNvSpPr/>
          <p:nvPr/>
        </p:nvSpPr>
        <p:spPr>
          <a:xfrm>
            <a:off x="2304288" y="3279648"/>
            <a:ext cx="560832" cy="3169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BFC3F62-F089-5646-808F-A3323F82E1B6}"/>
              </a:ext>
            </a:extLst>
          </p:cNvPr>
          <p:cNvSpPr/>
          <p:nvPr/>
        </p:nvSpPr>
        <p:spPr>
          <a:xfrm>
            <a:off x="0" y="918321"/>
            <a:ext cx="9113423" cy="5377521"/>
          </a:xfrm>
          <a:prstGeom prst="rect">
            <a:avLst/>
          </a:prstGeom>
          <a:solidFill>
            <a:srgbClr val="FFFFFF">
              <a:alpha val="9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EBB13B-9A23-6B4B-8F15-9CAE9A86BE51}"/>
              </a:ext>
            </a:extLst>
          </p:cNvPr>
          <p:cNvSpPr/>
          <p:nvPr/>
        </p:nvSpPr>
        <p:spPr>
          <a:xfrm>
            <a:off x="0" y="2787124"/>
            <a:ext cx="9144000" cy="16320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82800" rtlCol="0" anchor="ctr"/>
          <a:lstStyle/>
          <a:p>
            <a:pPr algn="ctr">
              <a:spcAft>
                <a:spcPts val="1000"/>
              </a:spcAft>
            </a:pPr>
            <a:r>
              <a:rPr lang="en-GB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I/O becomes an even larger overhead (by </a:t>
            </a:r>
            <a:r>
              <a:rPr lang="en-GB" sz="2800" b="1" dirty="0">
                <a:solidFill>
                  <a:srgbClr val="C00000"/>
                </a:solidFill>
              </a:rPr>
              <a:t>2.7x</a:t>
            </a:r>
            <a:r>
              <a:rPr lang="en-GB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)</a:t>
            </a:r>
          </a:p>
          <a:p>
            <a:pPr algn="ctr">
              <a:spcAft>
                <a:spcPts val="1000"/>
              </a:spcAft>
            </a:pPr>
            <a:r>
              <a:rPr lang="en-GB" sz="2800" b="1" dirty="0">
                <a:solidFill>
                  <a:srgbClr val="C00000"/>
                </a:solidFill>
                <a:latin typeface="Corbel" panose="020B0503020204020204" pitchFamily="34" charset="0"/>
              </a:rPr>
              <a:t>in systems where other bottlenecks are alleviated</a:t>
            </a:r>
            <a:endParaRPr lang="en-CH" sz="2800" b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271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0661-9958-0244-9C89-22608339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I/O Overhead is Hard to Avoid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D187-8818-9D49-81CC-5D0817275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46345"/>
            <a:ext cx="9144000" cy="770468"/>
          </a:xfrm>
        </p:spPr>
        <p:txBody>
          <a:bodyPr/>
          <a:lstStyle/>
          <a:p>
            <a:pPr marL="0" indent="0" algn="ctr">
              <a:buNone/>
            </a:pPr>
            <a:r>
              <a:rPr lang="en-GB" sz="2400" dirty="0"/>
              <a:t>I/O overhead due to accessing </a:t>
            </a:r>
            <a:r>
              <a:rPr lang="en-GB" sz="2400" b="1" dirty="0"/>
              <a:t>large</a:t>
            </a:r>
            <a:r>
              <a:rPr lang="en-GB" sz="2400" dirty="0"/>
              <a:t>, </a:t>
            </a:r>
            <a:r>
              <a:rPr lang="en-GB" sz="2400" b="1" dirty="0"/>
              <a:t>low-reuse</a:t>
            </a:r>
            <a:r>
              <a:rPr lang="en-GB" sz="2400" dirty="0"/>
              <a:t> data is hard to avoid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FFB693-0B04-1244-9821-4AD9CB3EE558}"/>
              </a:ext>
            </a:extLst>
          </p:cNvPr>
          <p:cNvSpPr/>
          <p:nvPr/>
        </p:nvSpPr>
        <p:spPr>
          <a:xfrm>
            <a:off x="172970" y="1616994"/>
            <a:ext cx="8798061" cy="1069200"/>
          </a:xfrm>
          <a:prstGeom prst="roundRect">
            <a:avLst>
              <a:gd name="adj" fmla="val 3239"/>
            </a:avLst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rgbClr val="E0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E06161"/>
                </a:solidFill>
                <a:latin typeface="Corbel" panose="020B0503020204020204" pitchFamily="34" charset="0"/>
              </a:rPr>
              <a:t>Sampling techniques to shrink database sizes</a:t>
            </a:r>
          </a:p>
          <a:p>
            <a:pPr algn="ctr">
              <a:spcAft>
                <a:spcPts val="4000"/>
              </a:spcAft>
            </a:pPr>
            <a:endParaRPr lang="en-CH" sz="2000" b="1" dirty="0">
              <a:solidFill>
                <a:srgbClr val="E06161"/>
              </a:solidFill>
              <a:latin typeface="Corbel" panose="020B05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69E3B-308C-7741-ADCE-C536B39EA1FB}"/>
              </a:ext>
            </a:extLst>
          </p:cNvPr>
          <p:cNvSpPr/>
          <p:nvPr/>
        </p:nvSpPr>
        <p:spPr>
          <a:xfrm>
            <a:off x="172970" y="3722669"/>
            <a:ext cx="8798061" cy="1069200"/>
          </a:xfrm>
          <a:prstGeom prst="roundRect">
            <a:avLst>
              <a:gd name="adj" fmla="val 1386"/>
            </a:avLst>
          </a:prstGeom>
          <a:solidFill>
            <a:schemeClr val="accent2">
              <a:lumMod val="20000"/>
              <a:lumOff val="80000"/>
            </a:schemeClr>
          </a:solidFill>
          <a:ln w="31750">
            <a:solidFill>
              <a:srgbClr val="E0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rgbClr val="E06161"/>
                </a:solidFill>
                <a:latin typeface="Corbel" panose="020B0503020204020204" pitchFamily="34" charset="0"/>
              </a:rPr>
              <a:t>Keeping all data required by metagenomic analysis </a:t>
            </a:r>
          </a:p>
          <a:p>
            <a:pPr algn="ctr"/>
            <a:r>
              <a:rPr lang="en-GB" sz="2400" b="1" dirty="0">
                <a:solidFill>
                  <a:srgbClr val="E06161"/>
                </a:solidFill>
                <a:latin typeface="Corbel" panose="020B0503020204020204" pitchFamily="34" charset="0"/>
              </a:rPr>
              <a:t>completely and always resident in main memory</a:t>
            </a:r>
            <a:endParaRPr lang="en-CH" sz="2400" b="1" dirty="0">
              <a:solidFill>
                <a:srgbClr val="E06161"/>
              </a:solidFill>
              <a:latin typeface="Corbel" panose="020B0503020204020204" pitchFamily="34" charset="0"/>
            </a:endParaRPr>
          </a:p>
        </p:txBody>
      </p:sp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4B2CFFF0-38C7-7C47-BA6D-18EE2573E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608" y="2806265"/>
            <a:ext cx="527234" cy="52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DACC7C-F0F1-C34A-B41E-1EAE2DD1D268}"/>
              </a:ext>
            </a:extLst>
          </p:cNvPr>
          <p:cNvSpPr txBox="1"/>
          <p:nvPr/>
        </p:nvSpPr>
        <p:spPr>
          <a:xfrm>
            <a:off x="682751" y="2839050"/>
            <a:ext cx="8061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i="1" dirty="0">
                <a:solidFill>
                  <a:srgbClr val="C00000"/>
                </a:solidFill>
                <a:latin typeface="Corbel" panose="020B0503020204020204" pitchFamily="34" charset="0"/>
              </a:rPr>
              <a:t>Reduce accuracy to levels unacceptable for many use cases</a:t>
            </a:r>
            <a:endParaRPr lang="en-CH" sz="2400" i="1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12CB0583-B08E-B549-84D2-692478CBB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608" y="4904728"/>
            <a:ext cx="527234" cy="52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7C9B58-C080-BC49-9C05-62E69E97D9A5}"/>
              </a:ext>
            </a:extLst>
          </p:cNvPr>
          <p:cNvSpPr txBox="1"/>
          <p:nvPr/>
        </p:nvSpPr>
        <p:spPr>
          <a:xfrm>
            <a:off x="452822" y="4937513"/>
            <a:ext cx="8798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GB" sz="2400" i="1" dirty="0">
                <a:solidFill>
                  <a:srgbClr val="C00000"/>
                </a:solidFill>
                <a:latin typeface="Corbel" panose="020B0503020204020204" pitchFamily="34" charset="0"/>
              </a:rPr>
              <a:t>     Energy inefficient, costly, unscalable, and unsustainable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7E3A2E-7CE2-8A45-AAD9-35BAD1803085}"/>
              </a:ext>
            </a:extLst>
          </p:cNvPr>
          <p:cNvSpPr txBox="1"/>
          <p:nvPr/>
        </p:nvSpPr>
        <p:spPr>
          <a:xfrm>
            <a:off x="742511" y="5462328"/>
            <a:ext cx="8298303" cy="836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Corbel" panose="020B0503020204020204" pitchFamily="34" charset="0"/>
              </a:rPr>
              <a:t>Database sizes </a:t>
            </a:r>
            <a:r>
              <a:rPr lang="en-GB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increase</a:t>
            </a:r>
            <a:r>
              <a:rPr lang="en-GB" sz="2000" dirty="0">
                <a:latin typeface="Corbel" panose="020B0503020204020204" pitchFamily="34" charset="0"/>
              </a:rPr>
              <a:t> </a:t>
            </a:r>
            <a:r>
              <a:rPr lang="en-GB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rapidly </a:t>
            </a:r>
            <a:r>
              <a:rPr lang="en-GB" sz="2000" dirty="0">
                <a:latin typeface="Corbel" panose="020B0503020204020204" pitchFamily="34" charset="0"/>
              </a:rPr>
              <a:t>(doubling every few months)</a:t>
            </a:r>
          </a:p>
          <a:p>
            <a:pPr marL="342900" indent="-342900">
              <a:spcAft>
                <a:spcPts val="7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Corbel" panose="020B0503020204020204" pitchFamily="34" charset="0"/>
              </a:rPr>
              <a:t>Different analyses need </a:t>
            </a:r>
            <a:r>
              <a:rPr lang="en-GB" sz="2000" b="1" dirty="0">
                <a:solidFill>
                  <a:srgbClr val="C00000"/>
                </a:solidFill>
                <a:latin typeface="Corbel" panose="020B0503020204020204" pitchFamily="34" charset="0"/>
              </a:rPr>
              <a:t>different databases</a:t>
            </a:r>
            <a:endParaRPr lang="en-GB" sz="2000" dirty="0"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C37C5B-6F3E-DC46-8E77-5C7B2D5FA412}"/>
              </a:ext>
            </a:extLst>
          </p:cNvPr>
          <p:cNvSpPr txBox="1"/>
          <p:nvPr/>
        </p:nvSpPr>
        <p:spPr>
          <a:xfrm>
            <a:off x="172969" y="2264515"/>
            <a:ext cx="8798061" cy="34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600" i="1" dirty="0">
                <a:solidFill>
                  <a:schemeClr val="bg1">
                    <a:lumMod val="50000"/>
                  </a:schemeClr>
                </a:solidFill>
              </a:rPr>
              <a:t>[Wood+, Genome Biology’19], [Ounit+, BMC Genomics’15], </a:t>
            </a:r>
            <a:r>
              <a:rPr lang="en-GB" sz="1600" i="1" dirty="0">
                <a:solidFill>
                  <a:schemeClr val="bg1">
                    <a:lumMod val="50000"/>
                  </a:schemeClr>
                </a:solidFill>
              </a:rPr>
              <a:t>[Kim+, Genome Research’16], …</a:t>
            </a:r>
          </a:p>
        </p:txBody>
      </p:sp>
    </p:spTree>
    <p:extLst>
      <p:ext uri="{BB962C8B-B14F-4D97-AF65-F5344CB8AC3E}">
        <p14:creationId xmlns:p14="http://schemas.microsoft.com/office/powerpoint/2010/main" val="364660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 uiExpand="1" build="p"/>
      <p:bldP spid="12" grpId="0" build="p" bldLvl="2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D00D9-7EC0-0146-957B-BF1821D0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Our Goal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0D91D7-72C8-9640-AB52-3794FAAB0ABD}"/>
              </a:ext>
            </a:extLst>
          </p:cNvPr>
          <p:cNvSpPr txBox="1">
            <a:spLocks/>
          </p:cNvSpPr>
          <p:nvPr/>
        </p:nvSpPr>
        <p:spPr>
          <a:xfrm>
            <a:off x="189560" y="782567"/>
            <a:ext cx="8798061" cy="5377521"/>
          </a:xfrm>
          <a:prstGeom prst="rect">
            <a:avLst/>
          </a:prstGeom>
        </p:spPr>
        <p:txBody>
          <a:bodyPr/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EA40B-8751-ED4F-A5A3-5A71E6F58F9E}"/>
              </a:ext>
            </a:extLst>
          </p:cNvPr>
          <p:cNvSpPr txBox="1"/>
          <p:nvPr/>
        </p:nvSpPr>
        <p:spPr>
          <a:xfrm>
            <a:off x="383553" y="2286199"/>
            <a:ext cx="8410073" cy="2370640"/>
          </a:xfrm>
          <a:prstGeom prst="roundRect">
            <a:avLst>
              <a:gd name="adj" fmla="val 477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lvl="0" algn="ctr" defTabSz="457200">
              <a:spcAft>
                <a:spcPts val="300"/>
              </a:spcAft>
              <a:defRPr/>
            </a:pPr>
            <a:r>
              <a:rPr lang="en-GB" sz="2800" i="1" dirty="0">
                <a:latin typeface="Corbel" panose="020B0503020204020204" pitchFamily="34" charset="0"/>
              </a:rPr>
              <a:t>Improve metagenomic analysis </a:t>
            </a:r>
            <a:r>
              <a:rPr lang="en-GB" sz="2800" b="1" i="1" dirty="0">
                <a:solidFill>
                  <a:srgbClr val="1982C3"/>
                </a:solidFill>
                <a:latin typeface="Corbel" panose="020B0503020204020204" pitchFamily="34" charset="0"/>
              </a:rPr>
              <a:t>performance</a:t>
            </a:r>
            <a:r>
              <a:rPr lang="en-GB" sz="2800" i="1" dirty="0">
                <a:latin typeface="Corbel" panose="020B0503020204020204" pitchFamily="34" charset="0"/>
              </a:rPr>
              <a:t> </a:t>
            </a:r>
          </a:p>
          <a:p>
            <a:pPr lvl="0" algn="ctr" defTabSz="457200">
              <a:spcAft>
                <a:spcPts val="300"/>
              </a:spcAft>
              <a:defRPr/>
            </a:pPr>
            <a:r>
              <a:rPr lang="en-GB" sz="2800" i="1" dirty="0">
                <a:latin typeface="Corbel" panose="020B0503020204020204" pitchFamily="34" charset="0"/>
              </a:rPr>
              <a:t>by reducing large </a:t>
            </a:r>
            <a:r>
              <a:rPr lang="en-GB" sz="2800" b="1" i="1" dirty="0">
                <a:solidFill>
                  <a:srgbClr val="F15148"/>
                </a:solidFill>
                <a:latin typeface="Corbel" panose="020B0503020204020204" pitchFamily="34" charset="0"/>
              </a:rPr>
              <a:t>data movement overhead</a:t>
            </a:r>
          </a:p>
          <a:p>
            <a:pPr lvl="0" algn="ctr" defTabSz="457200">
              <a:spcAft>
                <a:spcPts val="300"/>
              </a:spcAft>
              <a:defRPr/>
            </a:pPr>
            <a:r>
              <a:rPr lang="en-GB" sz="2800" i="1" dirty="0">
                <a:latin typeface="Corbel" panose="020B0503020204020204" pitchFamily="34" charset="0"/>
              </a:rPr>
              <a:t>from the storage system </a:t>
            </a:r>
          </a:p>
          <a:p>
            <a:pPr lvl="0" algn="ctr" defTabSz="457200">
              <a:spcAft>
                <a:spcPts val="300"/>
              </a:spcAft>
              <a:defRPr/>
            </a:pPr>
            <a:r>
              <a:rPr lang="en-GB" sz="2800" i="1" dirty="0">
                <a:latin typeface="Corbel" panose="020B0503020204020204" pitchFamily="34" charset="0"/>
              </a:rPr>
              <a:t>in a </a:t>
            </a:r>
            <a:r>
              <a:rPr lang="en-GB" sz="2800" b="1" i="1" dirty="0">
                <a:solidFill>
                  <a:srgbClr val="1982C3"/>
                </a:solidFill>
                <a:latin typeface="Corbel" panose="020B0503020204020204" pitchFamily="34" charset="0"/>
              </a:rPr>
              <a:t>cost-effective</a:t>
            </a:r>
            <a:r>
              <a:rPr lang="en-GB" sz="2800" i="1" dirty="0">
                <a:latin typeface="Corbel" panose="020B0503020204020204" pitchFamily="34" charset="0"/>
              </a:rPr>
              <a:t> manner and with </a:t>
            </a:r>
            <a:r>
              <a:rPr lang="en-GB" sz="2800" b="1" i="1" dirty="0">
                <a:solidFill>
                  <a:srgbClr val="1A82C4"/>
                </a:solidFill>
                <a:latin typeface="Corbel" panose="020B0503020204020204" pitchFamily="34" charset="0"/>
              </a:rPr>
              <a:t>high accuracy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1A82C4"/>
              </a:solidFill>
              <a:effectLst/>
              <a:uLnTx/>
              <a:uFillTx/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03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9608F-F0AC-A948-B171-F1FCCE1C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DNA Under Electron Microscope</a:t>
            </a:r>
          </a:p>
        </p:txBody>
      </p:sp>
      <p:pic>
        <p:nvPicPr>
          <p:cNvPr id="4" name="Picture 4" descr="Image result for human dna under a microscope">
            <a:extLst>
              <a:ext uri="{FF2B5EF4-FFF2-40B4-BE49-F238E27FC236}">
                <a16:creationId xmlns:a16="http://schemas.microsoft.com/office/drawing/2014/main" id="{677FC845-4C83-6542-9DD5-941A5F9C3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5"/>
          <a:stretch/>
        </p:blipFill>
        <p:spPr bwMode="auto">
          <a:xfrm>
            <a:off x="2488490" y="957129"/>
            <a:ext cx="6350710" cy="352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human dna under a microscope">
            <a:extLst>
              <a:ext uri="{FF2B5EF4-FFF2-40B4-BE49-F238E27FC236}">
                <a16:creationId xmlns:a16="http://schemas.microsoft.com/office/drawing/2014/main" id="{824327C2-0BD1-3E4F-A961-5CC5B342D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41718"/>
            <a:ext cx="5738608" cy="250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713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EA52-7FF9-1043-8645-A37A2D393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Challenges of In-Storage Processing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C1A5484-DFD6-E64E-9D34-5C77B24DD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69" y="899761"/>
            <a:ext cx="8971031" cy="2168794"/>
          </a:xfrm>
        </p:spPr>
        <p:txBody>
          <a:bodyPr/>
          <a:lstStyle/>
          <a:p>
            <a:pPr marL="0" indent="0">
              <a:lnSpc>
                <a:spcPct val="120000"/>
              </a:lnSpc>
              <a:spcAft>
                <a:spcPts val="1000"/>
              </a:spcAft>
              <a:buNone/>
            </a:pPr>
            <a:r>
              <a:rPr lang="en-GB" sz="2350" b="1" dirty="0"/>
              <a:t>No metagenomic analysis tools can run in-storage due to SSD limits</a:t>
            </a:r>
          </a:p>
          <a:p>
            <a:pPr lvl="1">
              <a:lnSpc>
                <a:spcPct val="120000"/>
              </a:lnSpc>
              <a:spcAft>
                <a:spcPts val="500"/>
              </a:spcAft>
            </a:pPr>
            <a:r>
              <a:rPr lang="en-GB" sz="2350" dirty="0"/>
              <a:t>Long</a:t>
            </a:r>
            <a:r>
              <a:rPr lang="en-GB" sz="2350" dirty="0">
                <a:solidFill>
                  <a:srgbClr val="C00000"/>
                </a:solidFill>
              </a:rPr>
              <a:t> </a:t>
            </a:r>
            <a:r>
              <a:rPr lang="en-GB" sz="2350" b="1" dirty="0">
                <a:solidFill>
                  <a:srgbClr val="C00000"/>
                </a:solidFill>
              </a:rPr>
              <a:t>latency of NAND flash </a:t>
            </a:r>
            <a:r>
              <a:rPr lang="en-GB" sz="2350" dirty="0"/>
              <a:t>chips</a:t>
            </a:r>
          </a:p>
          <a:p>
            <a:pPr lvl="1">
              <a:lnSpc>
                <a:spcPct val="120000"/>
              </a:lnSpc>
              <a:spcAft>
                <a:spcPts val="500"/>
              </a:spcAft>
            </a:pPr>
            <a:r>
              <a:rPr lang="en-GB" sz="2350" dirty="0"/>
              <a:t>Limited </a:t>
            </a:r>
            <a:r>
              <a:rPr lang="en-GB" sz="2350" b="1" dirty="0">
                <a:solidFill>
                  <a:srgbClr val="C00000"/>
                </a:solidFill>
              </a:rPr>
              <a:t>DRAM capacity</a:t>
            </a:r>
            <a:r>
              <a:rPr lang="en-GB" sz="2350" dirty="0">
                <a:solidFill>
                  <a:srgbClr val="C00000"/>
                </a:solidFill>
              </a:rPr>
              <a:t> </a:t>
            </a:r>
            <a:r>
              <a:rPr lang="en-GB" sz="2350" dirty="0"/>
              <a:t>inside the SSD</a:t>
            </a:r>
          </a:p>
          <a:p>
            <a:pPr lvl="1">
              <a:lnSpc>
                <a:spcPct val="120000"/>
              </a:lnSpc>
              <a:spcAft>
                <a:spcPts val="500"/>
              </a:spcAft>
            </a:pPr>
            <a:r>
              <a:rPr lang="en-GB" sz="2350" dirty="0"/>
              <a:t>Limited </a:t>
            </a:r>
            <a:r>
              <a:rPr lang="en-GB" sz="2350" b="1" dirty="0">
                <a:solidFill>
                  <a:srgbClr val="C00000"/>
                </a:solidFill>
              </a:rPr>
              <a:t>DRAM bandwidth </a:t>
            </a:r>
            <a:r>
              <a:rPr lang="en-GB" sz="2350" dirty="0"/>
              <a:t>inside the SSD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A62FD40-37F2-A54D-B93B-2092995693C6}"/>
              </a:ext>
            </a:extLst>
          </p:cNvPr>
          <p:cNvGrpSpPr/>
          <p:nvPr/>
        </p:nvGrpSpPr>
        <p:grpSpPr>
          <a:xfrm>
            <a:off x="1835659" y="3552668"/>
            <a:ext cx="5771256" cy="2549219"/>
            <a:chOff x="2666932" y="3806497"/>
            <a:chExt cx="5771256" cy="254921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3F86C9C-D90F-2E48-84D9-8BB22DDB359F}"/>
                </a:ext>
              </a:extLst>
            </p:cNvPr>
            <p:cNvSpPr/>
            <p:nvPr/>
          </p:nvSpPr>
          <p:spPr>
            <a:xfrm>
              <a:off x="2666932" y="3806497"/>
              <a:ext cx="5771256" cy="2526522"/>
            </a:xfrm>
            <a:prstGeom prst="roundRect">
              <a:avLst>
                <a:gd name="adj" fmla="val 6954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CH" sz="1400" b="1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B0692B-972A-5A46-8C47-F6402099A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07109" y="4836459"/>
              <a:ext cx="716242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FB859D-A779-B344-9A8C-7722FC030A42}"/>
                </a:ext>
              </a:extLst>
            </p:cNvPr>
            <p:cNvSpPr/>
            <p:nvPr/>
          </p:nvSpPr>
          <p:spPr bwMode="auto">
            <a:xfrm>
              <a:off x="6905902" y="4055477"/>
              <a:ext cx="1369789" cy="2109881"/>
            </a:xfrm>
            <a:prstGeom prst="rect">
              <a:avLst/>
            </a:prstGeom>
            <a:solidFill>
              <a:schemeClr val="bg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36000" rIns="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SSD DRAM</a:t>
              </a:r>
              <a:endParaRPr lang="en-CH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0F9D10-E285-0D47-BD7B-1087560E6CC8}"/>
                </a:ext>
              </a:extLst>
            </p:cNvPr>
            <p:cNvSpPr/>
            <p:nvPr/>
          </p:nvSpPr>
          <p:spPr bwMode="auto">
            <a:xfrm>
              <a:off x="3161985" y="4055477"/>
              <a:ext cx="3581420" cy="1579207"/>
            </a:xfrm>
            <a:prstGeom prst="rect">
              <a:avLst/>
            </a:prstGeom>
            <a:solidFill>
              <a:schemeClr val="bg2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CH" sz="1400" b="1" dirty="0"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직사각형 363">
              <a:extLst>
                <a:ext uri="{FF2B5EF4-FFF2-40B4-BE49-F238E27FC236}">
                  <a16:creationId xmlns:a16="http://schemas.microsoft.com/office/drawing/2014/main" id="{56E35E67-E3EE-E440-8C52-675E7C8A7AB8}"/>
                </a:ext>
              </a:extLst>
            </p:cNvPr>
            <p:cNvSpPr/>
            <p:nvPr/>
          </p:nvSpPr>
          <p:spPr>
            <a:xfrm>
              <a:off x="4649734" y="5644607"/>
              <a:ext cx="378249" cy="3232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⋯</a:t>
              </a:r>
              <a:endParaRPr lang="ko-KR" altLang="en-US" sz="1400" b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직사각형 78">
              <a:extLst>
                <a:ext uri="{FF2B5EF4-FFF2-40B4-BE49-F238E27FC236}">
                  <a16:creationId xmlns:a16="http://schemas.microsoft.com/office/drawing/2014/main" id="{F4826447-5336-EB46-905C-95387B7FD43F}"/>
                </a:ext>
              </a:extLst>
            </p:cNvPr>
            <p:cNvSpPr/>
            <p:nvPr/>
          </p:nvSpPr>
          <p:spPr>
            <a:xfrm>
              <a:off x="3659817" y="4169247"/>
              <a:ext cx="1519718" cy="23194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DC6520-ECD4-754A-9703-DB8063C9043A}"/>
                </a:ext>
              </a:extLst>
            </p:cNvPr>
            <p:cNvSpPr txBox="1"/>
            <p:nvPr/>
          </p:nvSpPr>
          <p:spPr>
            <a:xfrm>
              <a:off x="5367788" y="4065864"/>
              <a:ext cx="15351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</a:rPr>
                <a:t>SSD </a:t>
              </a:r>
            </a:p>
            <a:p>
              <a:pPr algn="ctr"/>
              <a:r>
                <a:rPr lang="en-CH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</a:rPr>
                <a:t>Controller</a:t>
              </a:r>
            </a:p>
          </p:txBody>
        </p:sp>
        <p:sp>
          <p:nvSpPr>
            <p:cNvPr id="19" name="직사각형 78">
              <a:extLst>
                <a:ext uri="{FF2B5EF4-FFF2-40B4-BE49-F238E27FC236}">
                  <a16:creationId xmlns:a16="http://schemas.microsoft.com/office/drawing/2014/main" id="{23E3699B-655C-8B4F-8413-AC3E9331FE6D}"/>
                </a:ext>
              </a:extLst>
            </p:cNvPr>
            <p:cNvSpPr/>
            <p:nvPr/>
          </p:nvSpPr>
          <p:spPr>
            <a:xfrm>
              <a:off x="3825174" y="4250901"/>
              <a:ext cx="1519718" cy="23194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직사각형 78">
              <a:extLst>
                <a:ext uri="{FF2B5EF4-FFF2-40B4-BE49-F238E27FC236}">
                  <a16:creationId xmlns:a16="http://schemas.microsoft.com/office/drawing/2014/main" id="{AFEAD942-1977-624D-8BA1-29990742536B}"/>
                </a:ext>
              </a:extLst>
            </p:cNvPr>
            <p:cNvSpPr/>
            <p:nvPr/>
          </p:nvSpPr>
          <p:spPr>
            <a:xfrm>
              <a:off x="3927234" y="4349398"/>
              <a:ext cx="1519718" cy="23194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Cores</a:t>
              </a:r>
              <a:endParaRPr lang="ko-KR" altLang="en-US" b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81C0D36-C832-534C-B9EF-AEC07B9C58F8}"/>
                </a:ext>
              </a:extLst>
            </p:cNvPr>
            <p:cNvSpPr/>
            <p:nvPr/>
          </p:nvSpPr>
          <p:spPr>
            <a:xfrm>
              <a:off x="3220770" y="4115339"/>
              <a:ext cx="797104" cy="553024"/>
            </a:xfrm>
            <a:prstGeom prst="roundRect">
              <a:avLst>
                <a:gd name="adj" fmla="val 16632"/>
              </a:avLst>
            </a:prstGeom>
            <a:solidFill>
              <a:schemeClr val="bg2">
                <a:lumMod val="9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CH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FTL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E64BF06-8713-434F-8F0E-30805E92C471}"/>
                </a:ext>
              </a:extLst>
            </p:cNvPr>
            <p:cNvCxnSpPr>
              <a:cxnSpLocks/>
            </p:cNvCxnSpPr>
            <p:nvPr/>
          </p:nvCxnSpPr>
          <p:spPr>
            <a:xfrm>
              <a:off x="3408034" y="5369668"/>
              <a:ext cx="0" cy="67442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170FE4-FB83-5047-885F-F7F3EE6AF75F}"/>
                </a:ext>
              </a:extLst>
            </p:cNvPr>
            <p:cNvCxnSpPr>
              <a:cxnSpLocks/>
            </p:cNvCxnSpPr>
            <p:nvPr/>
          </p:nvCxnSpPr>
          <p:spPr>
            <a:xfrm>
              <a:off x="6513867" y="5360221"/>
              <a:ext cx="0" cy="67442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363">
              <a:extLst>
                <a:ext uri="{FF2B5EF4-FFF2-40B4-BE49-F238E27FC236}">
                  <a16:creationId xmlns:a16="http://schemas.microsoft.com/office/drawing/2014/main" id="{BFEFE081-B9D7-754C-8CBF-E065BB7187D4}"/>
                </a:ext>
              </a:extLst>
            </p:cNvPr>
            <p:cNvSpPr/>
            <p:nvPr/>
          </p:nvSpPr>
          <p:spPr>
            <a:xfrm>
              <a:off x="4649734" y="5644607"/>
              <a:ext cx="378249" cy="3232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⋯</a:t>
              </a:r>
              <a:endParaRPr lang="ko-KR" altLang="en-US" sz="1400" b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81F4F0-D0B0-6345-85C6-9FDB061A236C}"/>
                </a:ext>
              </a:extLst>
            </p:cNvPr>
            <p:cNvSpPr txBox="1"/>
            <p:nvPr/>
          </p:nvSpPr>
          <p:spPr>
            <a:xfrm rot="16200000">
              <a:off x="1782434" y="4768104"/>
              <a:ext cx="2549218" cy="62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CH" sz="2400" b="1" dirty="0">
                  <a:solidFill>
                    <a:srgbClr val="00B050"/>
                  </a:solidFill>
                  <a:latin typeface="Corbel" panose="020B0503020204020204" pitchFamily="34" charset="0"/>
                </a:rPr>
                <a:t>SSD </a:t>
              </a:r>
            </a:p>
            <a:p>
              <a:pPr algn="ctr">
                <a:lnSpc>
                  <a:spcPct val="70000"/>
                </a:lnSpc>
              </a:pPr>
              <a:endParaRPr lang="en-CH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endParaRPr>
            </a:p>
          </p:txBody>
        </p:sp>
      </p:grpSp>
      <p:pic>
        <p:nvPicPr>
          <p:cNvPr id="37" name="Graphic 36" descr="Gears">
            <a:extLst>
              <a:ext uri="{FF2B5EF4-FFF2-40B4-BE49-F238E27FC236}">
                <a16:creationId xmlns:a16="http://schemas.microsoft.com/office/drawing/2014/main" id="{AC5CA856-6FD4-0143-BFDC-EE1A79FC9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48" y="4310684"/>
            <a:ext cx="1093754" cy="109375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9364EE1-F59A-9541-B2EC-40D4897EFD2E}"/>
              </a:ext>
            </a:extLst>
          </p:cNvPr>
          <p:cNvGrpSpPr/>
          <p:nvPr/>
        </p:nvGrpSpPr>
        <p:grpSpPr>
          <a:xfrm>
            <a:off x="2341338" y="4854600"/>
            <a:ext cx="3569766" cy="1067027"/>
            <a:chOff x="3172611" y="5108429"/>
            <a:chExt cx="3569766" cy="1067027"/>
          </a:xfrm>
        </p:grpSpPr>
        <p:sp>
          <p:nvSpPr>
            <p:cNvPr id="40" name="직사각형 78">
              <a:extLst>
                <a:ext uri="{FF2B5EF4-FFF2-40B4-BE49-F238E27FC236}">
                  <a16:creationId xmlns:a16="http://schemas.microsoft.com/office/drawing/2014/main" id="{F4216F6A-A957-9D4E-888A-07DE0ED35D4D}"/>
                </a:ext>
              </a:extLst>
            </p:cNvPr>
            <p:cNvSpPr/>
            <p:nvPr/>
          </p:nvSpPr>
          <p:spPr>
            <a:xfrm>
              <a:off x="5937624" y="5108429"/>
              <a:ext cx="765776" cy="241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Cntrl</a:t>
              </a:r>
              <a:endParaRPr lang="ko-KR" altLang="en-US" b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직사각형 78">
              <a:extLst>
                <a:ext uri="{FF2B5EF4-FFF2-40B4-BE49-F238E27FC236}">
                  <a16:creationId xmlns:a16="http://schemas.microsoft.com/office/drawing/2014/main" id="{A4FD0A58-107C-914A-918A-1EB519B30454}"/>
                </a:ext>
              </a:extLst>
            </p:cNvPr>
            <p:cNvSpPr/>
            <p:nvPr/>
          </p:nvSpPr>
          <p:spPr>
            <a:xfrm>
              <a:off x="3201622" y="5128487"/>
              <a:ext cx="765776" cy="2411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Cntrl</a:t>
              </a:r>
              <a:endParaRPr lang="ko-KR" altLang="en-US" b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직사각형 78">
              <a:extLst>
                <a:ext uri="{FF2B5EF4-FFF2-40B4-BE49-F238E27FC236}">
                  <a16:creationId xmlns:a16="http://schemas.microsoft.com/office/drawing/2014/main" id="{F0731E6E-DA00-C04B-B2B3-8915FCBF6DCA}"/>
                </a:ext>
              </a:extLst>
            </p:cNvPr>
            <p:cNvSpPr/>
            <p:nvPr/>
          </p:nvSpPr>
          <p:spPr>
            <a:xfrm>
              <a:off x="5300226" y="5759584"/>
              <a:ext cx="1442151" cy="4057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Channel#N</a:t>
              </a:r>
              <a:endParaRPr lang="ko-KR" altLang="en-US" b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직사각형 78">
              <a:extLst>
                <a:ext uri="{FF2B5EF4-FFF2-40B4-BE49-F238E27FC236}">
                  <a16:creationId xmlns:a16="http://schemas.microsoft.com/office/drawing/2014/main" id="{08BAF43F-0784-4E4C-A1BD-F2D2FF122247}"/>
                </a:ext>
              </a:extLst>
            </p:cNvPr>
            <p:cNvSpPr/>
            <p:nvPr/>
          </p:nvSpPr>
          <p:spPr>
            <a:xfrm>
              <a:off x="3172611" y="5769681"/>
              <a:ext cx="1380142" cy="4057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Channel#1</a:t>
              </a:r>
              <a:endParaRPr lang="ko-KR" altLang="en-US" b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2347B5A-6C93-1648-81A1-02247EA19C8A}"/>
              </a:ext>
            </a:extLst>
          </p:cNvPr>
          <p:cNvSpPr/>
          <p:nvPr/>
        </p:nvSpPr>
        <p:spPr>
          <a:xfrm>
            <a:off x="2249520" y="5393678"/>
            <a:ext cx="3755687" cy="626137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59833BF-994F-2E48-B656-C12906BAF81E}"/>
              </a:ext>
            </a:extLst>
          </p:cNvPr>
          <p:cNvSpPr/>
          <p:nvPr/>
        </p:nvSpPr>
        <p:spPr>
          <a:xfrm>
            <a:off x="6071665" y="3778952"/>
            <a:ext cx="1369790" cy="2142675"/>
          </a:xfrm>
          <a:prstGeom prst="roundRect">
            <a:avLst>
              <a:gd name="adj" fmla="val 7131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latin typeface="Corbel" panose="020B0503020204020204" pitchFamily="34" charset="0"/>
            </a:endParaRPr>
          </a:p>
        </p:txBody>
      </p:sp>
      <p:pic>
        <p:nvPicPr>
          <p:cNvPr id="48" name="Graphic 47" descr="Lightning bolt">
            <a:extLst>
              <a:ext uri="{FF2B5EF4-FFF2-40B4-BE49-F238E27FC236}">
                <a16:creationId xmlns:a16="http://schemas.microsoft.com/office/drawing/2014/main" id="{B88EA85A-B16A-DB45-B432-BA4DC97E0C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2322" y="4041331"/>
            <a:ext cx="765776" cy="1463820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9305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2"/>
      <p:bldP spid="46" grpId="0" animBg="1"/>
      <p:bldP spid="46" grpId="1" animBg="1"/>
      <p:bldP spid="47" grpId="0" animBg="1"/>
      <p:bldP spid="4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E9AD-1AFA-C14D-92B2-38216609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MegIS: Metagenomics In-Storage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D571C-7F1B-DA49-A585-AADD1EF84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882130"/>
            <a:ext cx="8798061" cy="23898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CH" sz="2400" dirty="0"/>
              <a:t>First in-storage </a:t>
            </a:r>
            <a:r>
              <a:rPr lang="en-GB" sz="2400" dirty="0"/>
              <a:t>system for </a:t>
            </a:r>
            <a:r>
              <a:rPr lang="en-GB" sz="2400" i="1" dirty="0"/>
              <a:t>end-to-end</a:t>
            </a:r>
            <a:r>
              <a:rPr lang="en-GB" sz="2400" dirty="0"/>
              <a:t> metagenomic analysis</a:t>
            </a:r>
            <a:endParaRPr lang="en-CH" sz="2400" b="1" u="sng" dirty="0">
              <a:solidFill>
                <a:srgbClr val="1982C3"/>
              </a:solidFill>
            </a:endParaRP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CH" sz="2400" b="1" dirty="0">
                <a:solidFill>
                  <a:srgbClr val="1982C3"/>
                </a:solidFill>
              </a:rPr>
              <a:t>Idea: </a:t>
            </a:r>
            <a:r>
              <a:rPr lang="en-CH" sz="2400" dirty="0">
                <a:solidFill>
                  <a:srgbClr val="1982C3"/>
                </a:solidFill>
              </a:rPr>
              <a:t>Cooperative in-storage processing for metagenomic analysis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GB" sz="2000" dirty="0"/>
              <a:t>Hardware/software co-design between the 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</a:rPr>
              <a:t>storage system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000" dirty="0"/>
              <a:t>and </a:t>
            </a:r>
            <a:r>
              <a:rPr lang="en-GB" sz="2000" b="1" dirty="0">
                <a:solidFill>
                  <a:schemeClr val="accent2"/>
                </a:solidFill>
              </a:rPr>
              <a:t>host system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2F72DB-BA33-AD4A-845C-0862E8D50054}"/>
              </a:ext>
            </a:extLst>
          </p:cNvPr>
          <p:cNvGrpSpPr/>
          <p:nvPr/>
        </p:nvGrpSpPr>
        <p:grpSpPr>
          <a:xfrm>
            <a:off x="705812" y="3135237"/>
            <a:ext cx="1112788" cy="2580206"/>
            <a:chOff x="705812" y="3752813"/>
            <a:chExt cx="1112788" cy="2580206"/>
          </a:xfrm>
        </p:grpSpPr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39F73F0A-BBF0-AB43-AE37-CA6EDBD4C79D}"/>
                </a:ext>
              </a:extLst>
            </p:cNvPr>
            <p:cNvSpPr/>
            <p:nvPr/>
          </p:nvSpPr>
          <p:spPr>
            <a:xfrm rot="16200000">
              <a:off x="7778" y="4509537"/>
              <a:ext cx="2567546" cy="1054098"/>
            </a:xfrm>
            <a:prstGeom prst="roundRect">
              <a:avLst>
                <a:gd name="adj" fmla="val 6954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endParaRPr lang="en-CH" sz="1400" b="1" dirty="0">
                <a:solidFill>
                  <a:schemeClr val="tx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D30CBAC-E4B4-5E45-A7E1-989B18F3E366}"/>
                </a:ext>
              </a:extLst>
            </p:cNvPr>
            <p:cNvSpPr txBox="1"/>
            <p:nvPr/>
          </p:nvSpPr>
          <p:spPr>
            <a:xfrm rot="16200000">
              <a:off x="-384236" y="4842861"/>
              <a:ext cx="2580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000" b="1" dirty="0">
                  <a:solidFill>
                    <a:schemeClr val="accent2"/>
                  </a:solidFill>
                  <a:latin typeface="Corbel" panose="020B0503020204020204" pitchFamily="34" charset="0"/>
                </a:rPr>
                <a:t>Host System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DB59F-6F83-E24F-BE7A-70E8371CE730}"/>
              </a:ext>
            </a:extLst>
          </p:cNvPr>
          <p:cNvGrpSpPr/>
          <p:nvPr/>
        </p:nvGrpSpPr>
        <p:grpSpPr>
          <a:xfrm>
            <a:off x="2666932" y="3188921"/>
            <a:ext cx="5771256" cy="2549218"/>
            <a:chOff x="2666932" y="2519021"/>
            <a:chExt cx="5771256" cy="25492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2764CC-5D10-A248-A393-8558418F6787}"/>
                </a:ext>
              </a:extLst>
            </p:cNvPr>
            <p:cNvGrpSpPr/>
            <p:nvPr/>
          </p:nvGrpSpPr>
          <p:grpSpPr>
            <a:xfrm>
              <a:off x="2666932" y="2519021"/>
              <a:ext cx="5771256" cy="2549218"/>
              <a:chOff x="2666932" y="3806497"/>
              <a:chExt cx="5771256" cy="2549218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E27FD226-8B2E-8A44-A9AD-F6E1501D1528}"/>
                  </a:ext>
                </a:extLst>
              </p:cNvPr>
              <p:cNvSpPr/>
              <p:nvPr/>
            </p:nvSpPr>
            <p:spPr>
              <a:xfrm>
                <a:off x="2666932" y="3806497"/>
                <a:ext cx="5771256" cy="2526522"/>
              </a:xfrm>
              <a:prstGeom prst="roundRect">
                <a:avLst>
                  <a:gd name="adj" fmla="val 6954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5004B6-8162-1A4D-8C51-92E7F24DF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7109" y="4836459"/>
                <a:ext cx="7162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BF880A-7CB8-614C-8D12-584D9AD42B32}"/>
                  </a:ext>
                </a:extLst>
              </p:cNvPr>
              <p:cNvSpPr/>
              <p:nvPr/>
            </p:nvSpPr>
            <p:spPr bwMode="auto">
              <a:xfrm>
                <a:off x="6905902" y="4055477"/>
                <a:ext cx="1369789" cy="2109881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SSD DRAM</a:t>
                </a:r>
                <a:endParaRPr lang="en-CH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A0B680-1145-7043-BDB2-65B21E68E2A2}"/>
                  </a:ext>
                </a:extLst>
              </p:cNvPr>
              <p:cNvSpPr/>
              <p:nvPr/>
            </p:nvSpPr>
            <p:spPr bwMode="auto">
              <a:xfrm>
                <a:off x="3161985" y="4055477"/>
                <a:ext cx="3581420" cy="1579207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H" sz="1400" b="1" dirty="0"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CF6758D-F462-244D-B295-2E2ACDE1E915}"/>
                  </a:ext>
                </a:extLst>
              </p:cNvPr>
              <p:cNvSpPr/>
              <p:nvPr/>
            </p:nvSpPr>
            <p:spPr>
              <a:xfrm>
                <a:off x="6968653" y="4442877"/>
                <a:ext cx="1229298" cy="57836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Standard</a:t>
                </a:r>
              </a:p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Metadata</a:t>
                </a:r>
              </a:p>
            </p:txBody>
          </p:sp>
          <p:sp>
            <p:nvSpPr>
              <p:cNvPr id="58" name="직사각형 363">
                <a:extLst>
                  <a:ext uri="{FF2B5EF4-FFF2-40B4-BE49-F238E27FC236}">
                    <a16:creationId xmlns:a16="http://schemas.microsoft.com/office/drawing/2014/main" id="{94CADD4B-65A9-2A42-B3AA-95E58FB9D21D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78">
                <a:extLst>
                  <a:ext uri="{FF2B5EF4-FFF2-40B4-BE49-F238E27FC236}">
                    <a16:creationId xmlns:a16="http://schemas.microsoft.com/office/drawing/2014/main" id="{1F9B973B-6048-4448-99CD-BF655DBF73D1}"/>
                  </a:ext>
                </a:extLst>
              </p:cNvPr>
              <p:cNvSpPr/>
              <p:nvPr/>
            </p:nvSpPr>
            <p:spPr>
              <a:xfrm>
                <a:off x="3659817" y="4169247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9FD3E6-57A1-8449-BDFD-E51BA278F651}"/>
                  </a:ext>
                </a:extLst>
              </p:cNvPr>
              <p:cNvSpPr txBox="1"/>
              <p:nvPr/>
            </p:nvSpPr>
            <p:spPr>
              <a:xfrm>
                <a:off x="5367788" y="4065864"/>
                <a:ext cx="1535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SSD </a:t>
                </a:r>
              </a:p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Controller</a:t>
                </a:r>
              </a:p>
            </p:txBody>
          </p:sp>
          <p:sp>
            <p:nvSpPr>
              <p:cNvPr id="68" name="직사각형 78">
                <a:extLst>
                  <a:ext uri="{FF2B5EF4-FFF2-40B4-BE49-F238E27FC236}">
                    <a16:creationId xmlns:a16="http://schemas.microsoft.com/office/drawing/2014/main" id="{66D1BBDE-9FEB-F646-8BD9-D0AF0957DF0D}"/>
                  </a:ext>
                </a:extLst>
              </p:cNvPr>
              <p:cNvSpPr/>
              <p:nvPr/>
            </p:nvSpPr>
            <p:spPr>
              <a:xfrm>
                <a:off x="3825174" y="4250901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직사각형 78">
                <a:extLst>
                  <a:ext uri="{FF2B5EF4-FFF2-40B4-BE49-F238E27FC236}">
                    <a16:creationId xmlns:a16="http://schemas.microsoft.com/office/drawing/2014/main" id="{5FB8EDFB-2CD5-6547-A029-B7296B860EFD}"/>
                  </a:ext>
                </a:extLst>
              </p:cNvPr>
              <p:cNvSpPr/>
              <p:nvPr/>
            </p:nvSpPr>
            <p:spPr>
              <a:xfrm>
                <a:off x="3927234" y="4349398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Cores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1AD7E18E-1B6F-BD45-B2F8-5F1B7CB4393E}"/>
                  </a:ext>
                </a:extLst>
              </p:cNvPr>
              <p:cNvSpPr/>
              <p:nvPr/>
            </p:nvSpPr>
            <p:spPr>
              <a:xfrm>
                <a:off x="3220770" y="4115339"/>
                <a:ext cx="797104" cy="553024"/>
              </a:xfrm>
              <a:prstGeom prst="roundRect">
                <a:avLst>
                  <a:gd name="adj" fmla="val 16632"/>
                </a:avLst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FTL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60429B-FBAB-354F-9630-523F1459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8034" y="5369668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2F1C936-8C50-284D-8E0A-E3B0D1472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3867" y="5360221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363">
                <a:extLst>
                  <a:ext uri="{FF2B5EF4-FFF2-40B4-BE49-F238E27FC236}">
                    <a16:creationId xmlns:a16="http://schemas.microsoft.com/office/drawing/2014/main" id="{A3BDFBAB-9A76-3A4F-A18D-4194E5507D24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08F2FF-FDA3-6944-B8B0-3AFAD89EDDC0}"/>
                  </a:ext>
                </a:extLst>
              </p:cNvPr>
              <p:cNvSpPr txBox="1"/>
              <p:nvPr/>
            </p:nvSpPr>
            <p:spPr>
              <a:xfrm rot="16200000">
                <a:off x="1734934" y="4812571"/>
                <a:ext cx="2549218" cy="537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CH" sz="2000" b="1" dirty="0">
                    <a:solidFill>
                      <a:schemeClr val="accent6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MegIS-Enabled SSD </a:t>
                </a:r>
              </a:p>
              <a:p>
                <a:pPr algn="ctr">
                  <a:lnSpc>
                    <a:spcPct val="70000"/>
                  </a:lnSpc>
                </a:pPr>
                <a:endParaRPr lang="en-CH" sz="2000" b="1" dirty="0">
                  <a:solidFill>
                    <a:schemeClr val="accent6">
                      <a:lumMod val="75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48594D-229F-2E4F-AB9E-0142CC57C9CA}"/>
                </a:ext>
              </a:extLst>
            </p:cNvPr>
            <p:cNvGrpSpPr/>
            <p:nvPr/>
          </p:nvGrpSpPr>
          <p:grpSpPr>
            <a:xfrm>
              <a:off x="3172611" y="3820953"/>
              <a:ext cx="3569766" cy="1067027"/>
              <a:chOff x="3172611" y="5108429"/>
              <a:chExt cx="3569766" cy="1067027"/>
            </a:xfrm>
          </p:grpSpPr>
          <p:sp>
            <p:nvSpPr>
              <p:cNvPr id="71" name="직사각형 78">
                <a:extLst>
                  <a:ext uri="{FF2B5EF4-FFF2-40B4-BE49-F238E27FC236}">
                    <a16:creationId xmlns:a16="http://schemas.microsoft.com/office/drawing/2014/main" id="{87667484-CE28-424C-BE57-A7B1AC72EAB0}"/>
                  </a:ext>
                </a:extLst>
              </p:cNvPr>
              <p:cNvSpPr/>
              <p:nvPr/>
            </p:nvSpPr>
            <p:spPr>
              <a:xfrm>
                <a:off x="5937624" y="5108429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직사각형 78">
                <a:extLst>
                  <a:ext uri="{FF2B5EF4-FFF2-40B4-BE49-F238E27FC236}">
                    <a16:creationId xmlns:a16="http://schemas.microsoft.com/office/drawing/2014/main" id="{58A4D594-9A99-FB41-AAB9-2E6E90677C66}"/>
                  </a:ext>
                </a:extLst>
              </p:cNvPr>
              <p:cNvSpPr/>
              <p:nvPr/>
            </p:nvSpPr>
            <p:spPr>
              <a:xfrm>
                <a:off x="3201622" y="5128487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직사각형 78">
                <a:extLst>
                  <a:ext uri="{FF2B5EF4-FFF2-40B4-BE49-F238E27FC236}">
                    <a16:creationId xmlns:a16="http://schemas.microsoft.com/office/drawing/2014/main" id="{30F9A6F3-8BF3-EC46-A597-1D085672FBC9}"/>
                  </a:ext>
                </a:extLst>
              </p:cNvPr>
              <p:cNvSpPr/>
              <p:nvPr/>
            </p:nvSpPr>
            <p:spPr>
              <a:xfrm>
                <a:off x="5300226" y="5759584"/>
                <a:ext cx="1442151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Channel#N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직사각형 78">
                <a:extLst>
                  <a:ext uri="{FF2B5EF4-FFF2-40B4-BE49-F238E27FC236}">
                    <a16:creationId xmlns:a16="http://schemas.microsoft.com/office/drawing/2014/main" id="{B35589E9-CE31-C640-B7E1-384D589239B6}"/>
                  </a:ext>
                </a:extLst>
              </p:cNvPr>
              <p:cNvSpPr/>
              <p:nvPr/>
            </p:nvSpPr>
            <p:spPr>
              <a:xfrm>
                <a:off x="3172611" y="5769681"/>
                <a:ext cx="1380142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Channel#1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D5C3FA2-A0FC-FE4E-BE85-F2B9BA3A3DB3}"/>
              </a:ext>
            </a:extLst>
          </p:cNvPr>
          <p:cNvSpPr/>
          <p:nvPr/>
        </p:nvSpPr>
        <p:spPr>
          <a:xfrm>
            <a:off x="4720181" y="1982707"/>
            <a:ext cx="2099628" cy="36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7EE58E-34CA-734B-AFA0-E50BB9C3121E}"/>
              </a:ext>
            </a:extLst>
          </p:cNvPr>
          <p:cNvSpPr/>
          <p:nvPr/>
        </p:nvSpPr>
        <p:spPr>
          <a:xfrm>
            <a:off x="6854812" y="1993080"/>
            <a:ext cx="2099628" cy="36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541DDBA-2274-3644-B6FD-C69DF7C5E257}"/>
              </a:ext>
            </a:extLst>
          </p:cNvPr>
          <p:cNvSpPr/>
          <p:nvPr/>
        </p:nvSpPr>
        <p:spPr>
          <a:xfrm>
            <a:off x="518985" y="2371034"/>
            <a:ext cx="1631091" cy="367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Graphic 33" descr="Gears">
            <a:extLst>
              <a:ext uri="{FF2B5EF4-FFF2-40B4-BE49-F238E27FC236}">
                <a16:creationId xmlns:a16="http://schemas.microsoft.com/office/drawing/2014/main" id="{831A2A72-74C4-E949-8023-19D16F08D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1562" y="3916315"/>
            <a:ext cx="1005390" cy="1005390"/>
          </a:xfrm>
          <a:prstGeom prst="rect">
            <a:avLst/>
          </a:prstGeom>
        </p:spPr>
      </p:pic>
      <p:pic>
        <p:nvPicPr>
          <p:cNvPr id="35" name="Graphic 34" descr="Gears">
            <a:extLst>
              <a:ext uri="{FF2B5EF4-FFF2-40B4-BE49-F238E27FC236}">
                <a16:creationId xmlns:a16="http://schemas.microsoft.com/office/drawing/2014/main" id="{7D7A506D-825F-5444-B607-951193CBC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868" y="3916315"/>
            <a:ext cx="1005390" cy="100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32" grpId="0" animBg="1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E9AD-1AFA-C14D-92B2-38216609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MegIS Hardware-Software Co-Design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7E662-BF15-0A4D-B2F2-3E0AB950D688}"/>
              </a:ext>
            </a:extLst>
          </p:cNvPr>
          <p:cNvGrpSpPr/>
          <p:nvPr/>
        </p:nvGrpSpPr>
        <p:grpSpPr>
          <a:xfrm>
            <a:off x="705812" y="1953273"/>
            <a:ext cx="7732376" cy="2602902"/>
            <a:chOff x="681428" y="2426782"/>
            <a:chExt cx="7732376" cy="26029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2F72DB-BA33-AD4A-845C-0862E8D50054}"/>
                </a:ext>
              </a:extLst>
            </p:cNvPr>
            <p:cNvGrpSpPr/>
            <p:nvPr/>
          </p:nvGrpSpPr>
          <p:grpSpPr>
            <a:xfrm>
              <a:off x="681428" y="2426782"/>
              <a:ext cx="1112788" cy="2580206"/>
              <a:chOff x="705812" y="3752813"/>
              <a:chExt cx="1112788" cy="258020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9F73F0A-BBF0-AB43-AE37-CA6EDBD4C79D}"/>
                  </a:ext>
                </a:extLst>
              </p:cNvPr>
              <p:cNvSpPr/>
              <p:nvPr/>
            </p:nvSpPr>
            <p:spPr>
              <a:xfrm rot="16200000">
                <a:off x="7778" y="4509537"/>
                <a:ext cx="2567546" cy="1054098"/>
              </a:xfrm>
              <a:prstGeom prst="roundRect">
                <a:avLst>
                  <a:gd name="adj" fmla="val 695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D30CBAC-E4B4-5E45-A7E1-989B18F3E366}"/>
                  </a:ext>
                </a:extLst>
              </p:cNvPr>
              <p:cNvSpPr txBox="1"/>
              <p:nvPr/>
            </p:nvSpPr>
            <p:spPr>
              <a:xfrm rot="16200000">
                <a:off x="-384236" y="4842861"/>
                <a:ext cx="25802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b="1" dirty="0">
                    <a:solidFill>
                      <a:schemeClr val="accent2"/>
                    </a:solidFill>
                    <a:latin typeface="Corbel" panose="020B0503020204020204" pitchFamily="34" charset="0"/>
                  </a:rPr>
                  <a:t>Host System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2764CC-5D10-A248-A393-8558418F6787}"/>
                </a:ext>
              </a:extLst>
            </p:cNvPr>
            <p:cNvGrpSpPr/>
            <p:nvPr/>
          </p:nvGrpSpPr>
          <p:grpSpPr>
            <a:xfrm>
              <a:off x="2642548" y="2480466"/>
              <a:ext cx="5771256" cy="2549218"/>
              <a:chOff x="2666932" y="3806497"/>
              <a:chExt cx="5771256" cy="2549218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E27FD226-8B2E-8A44-A9AD-F6E1501D1528}"/>
                  </a:ext>
                </a:extLst>
              </p:cNvPr>
              <p:cNvSpPr/>
              <p:nvPr/>
            </p:nvSpPr>
            <p:spPr>
              <a:xfrm>
                <a:off x="2666932" y="3806497"/>
                <a:ext cx="5771256" cy="2526522"/>
              </a:xfrm>
              <a:prstGeom prst="roundRect">
                <a:avLst>
                  <a:gd name="adj" fmla="val 6954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5004B6-8162-1A4D-8C51-92E7F24DF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7109" y="4836459"/>
                <a:ext cx="7162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BF880A-7CB8-614C-8D12-584D9AD42B32}"/>
                  </a:ext>
                </a:extLst>
              </p:cNvPr>
              <p:cNvSpPr/>
              <p:nvPr/>
            </p:nvSpPr>
            <p:spPr bwMode="auto">
              <a:xfrm>
                <a:off x="6905902" y="4055477"/>
                <a:ext cx="1369789" cy="2109881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SSD DRAM</a:t>
                </a:r>
                <a:endParaRPr lang="en-CH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A0B680-1145-7043-BDB2-65B21E68E2A2}"/>
                  </a:ext>
                </a:extLst>
              </p:cNvPr>
              <p:cNvSpPr/>
              <p:nvPr/>
            </p:nvSpPr>
            <p:spPr bwMode="auto">
              <a:xfrm>
                <a:off x="3161985" y="4055477"/>
                <a:ext cx="3581420" cy="1579207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H" sz="1400" b="1" dirty="0"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CF6758D-F462-244D-B295-2E2ACDE1E915}"/>
                  </a:ext>
                </a:extLst>
              </p:cNvPr>
              <p:cNvSpPr/>
              <p:nvPr/>
            </p:nvSpPr>
            <p:spPr>
              <a:xfrm>
                <a:off x="6968653" y="4442877"/>
                <a:ext cx="1229298" cy="57836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Standard</a:t>
                </a:r>
              </a:p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Metadata</a:t>
                </a:r>
              </a:p>
            </p:txBody>
          </p:sp>
          <p:sp>
            <p:nvSpPr>
              <p:cNvPr id="58" name="직사각형 363">
                <a:extLst>
                  <a:ext uri="{FF2B5EF4-FFF2-40B4-BE49-F238E27FC236}">
                    <a16:creationId xmlns:a16="http://schemas.microsoft.com/office/drawing/2014/main" id="{94CADD4B-65A9-2A42-B3AA-95E58FB9D21D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78">
                <a:extLst>
                  <a:ext uri="{FF2B5EF4-FFF2-40B4-BE49-F238E27FC236}">
                    <a16:creationId xmlns:a16="http://schemas.microsoft.com/office/drawing/2014/main" id="{1F9B973B-6048-4448-99CD-BF655DBF73D1}"/>
                  </a:ext>
                </a:extLst>
              </p:cNvPr>
              <p:cNvSpPr/>
              <p:nvPr/>
            </p:nvSpPr>
            <p:spPr>
              <a:xfrm>
                <a:off x="3659817" y="4169247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9FD3E6-57A1-8449-BDFD-E51BA278F651}"/>
                  </a:ext>
                </a:extLst>
              </p:cNvPr>
              <p:cNvSpPr txBox="1"/>
              <p:nvPr/>
            </p:nvSpPr>
            <p:spPr>
              <a:xfrm>
                <a:off x="5367788" y="4065864"/>
                <a:ext cx="1535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SSD </a:t>
                </a:r>
              </a:p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Controller</a:t>
                </a:r>
              </a:p>
            </p:txBody>
          </p:sp>
          <p:sp>
            <p:nvSpPr>
              <p:cNvPr id="68" name="직사각형 78">
                <a:extLst>
                  <a:ext uri="{FF2B5EF4-FFF2-40B4-BE49-F238E27FC236}">
                    <a16:creationId xmlns:a16="http://schemas.microsoft.com/office/drawing/2014/main" id="{66D1BBDE-9FEB-F646-8BD9-D0AF0957DF0D}"/>
                  </a:ext>
                </a:extLst>
              </p:cNvPr>
              <p:cNvSpPr/>
              <p:nvPr/>
            </p:nvSpPr>
            <p:spPr>
              <a:xfrm>
                <a:off x="3825174" y="4250901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직사각형 78">
                <a:extLst>
                  <a:ext uri="{FF2B5EF4-FFF2-40B4-BE49-F238E27FC236}">
                    <a16:creationId xmlns:a16="http://schemas.microsoft.com/office/drawing/2014/main" id="{5FB8EDFB-2CD5-6547-A029-B7296B860EFD}"/>
                  </a:ext>
                </a:extLst>
              </p:cNvPr>
              <p:cNvSpPr/>
              <p:nvPr/>
            </p:nvSpPr>
            <p:spPr>
              <a:xfrm>
                <a:off x="3927234" y="4349398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Cores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1AD7E18E-1B6F-BD45-B2F8-5F1B7CB4393E}"/>
                  </a:ext>
                </a:extLst>
              </p:cNvPr>
              <p:cNvSpPr/>
              <p:nvPr/>
            </p:nvSpPr>
            <p:spPr>
              <a:xfrm>
                <a:off x="3220770" y="4115339"/>
                <a:ext cx="797104" cy="553024"/>
              </a:xfrm>
              <a:prstGeom prst="roundRect">
                <a:avLst>
                  <a:gd name="adj" fmla="val 16632"/>
                </a:avLst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FTL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60429B-FBAB-354F-9630-523F1459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8034" y="5369668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2F1C936-8C50-284D-8E0A-E3B0D1472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3867" y="5360221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363">
                <a:extLst>
                  <a:ext uri="{FF2B5EF4-FFF2-40B4-BE49-F238E27FC236}">
                    <a16:creationId xmlns:a16="http://schemas.microsoft.com/office/drawing/2014/main" id="{A3BDFBAB-9A76-3A4F-A18D-4194E5507D24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08F2FF-FDA3-6944-B8B0-3AFAD89EDDC0}"/>
                  </a:ext>
                </a:extLst>
              </p:cNvPr>
              <p:cNvSpPr txBox="1"/>
              <p:nvPr/>
            </p:nvSpPr>
            <p:spPr>
              <a:xfrm rot="16200000">
                <a:off x="1734934" y="4812571"/>
                <a:ext cx="2549218" cy="537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CH" sz="2000" b="1" dirty="0">
                    <a:solidFill>
                      <a:schemeClr val="accent6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MegIS-Enabled SSD </a:t>
                </a:r>
              </a:p>
              <a:p>
                <a:pPr algn="ctr">
                  <a:lnSpc>
                    <a:spcPct val="70000"/>
                  </a:lnSpc>
                </a:pPr>
                <a:endParaRPr lang="en-CH" sz="2000" b="1" dirty="0">
                  <a:solidFill>
                    <a:schemeClr val="accent6">
                      <a:lumMod val="75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48594D-229F-2E4F-AB9E-0142CC57C9CA}"/>
                </a:ext>
              </a:extLst>
            </p:cNvPr>
            <p:cNvGrpSpPr/>
            <p:nvPr/>
          </p:nvGrpSpPr>
          <p:grpSpPr>
            <a:xfrm>
              <a:off x="3148227" y="3782398"/>
              <a:ext cx="3569766" cy="1067027"/>
              <a:chOff x="3172611" y="5108429"/>
              <a:chExt cx="3569766" cy="1067027"/>
            </a:xfrm>
          </p:grpSpPr>
          <p:sp>
            <p:nvSpPr>
              <p:cNvPr id="71" name="직사각형 78">
                <a:extLst>
                  <a:ext uri="{FF2B5EF4-FFF2-40B4-BE49-F238E27FC236}">
                    <a16:creationId xmlns:a16="http://schemas.microsoft.com/office/drawing/2014/main" id="{87667484-CE28-424C-BE57-A7B1AC72EAB0}"/>
                  </a:ext>
                </a:extLst>
              </p:cNvPr>
              <p:cNvSpPr/>
              <p:nvPr/>
            </p:nvSpPr>
            <p:spPr>
              <a:xfrm>
                <a:off x="5937624" y="5108429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직사각형 78">
                <a:extLst>
                  <a:ext uri="{FF2B5EF4-FFF2-40B4-BE49-F238E27FC236}">
                    <a16:creationId xmlns:a16="http://schemas.microsoft.com/office/drawing/2014/main" id="{58A4D594-9A99-FB41-AAB9-2E6E90677C66}"/>
                  </a:ext>
                </a:extLst>
              </p:cNvPr>
              <p:cNvSpPr/>
              <p:nvPr/>
            </p:nvSpPr>
            <p:spPr>
              <a:xfrm>
                <a:off x="3201622" y="5128487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직사각형 78">
                <a:extLst>
                  <a:ext uri="{FF2B5EF4-FFF2-40B4-BE49-F238E27FC236}">
                    <a16:creationId xmlns:a16="http://schemas.microsoft.com/office/drawing/2014/main" id="{30F9A6F3-8BF3-EC46-A597-1D085672FBC9}"/>
                  </a:ext>
                </a:extLst>
              </p:cNvPr>
              <p:cNvSpPr/>
              <p:nvPr/>
            </p:nvSpPr>
            <p:spPr>
              <a:xfrm>
                <a:off x="5300226" y="5759584"/>
                <a:ext cx="1442151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Channel#N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직사각형 78">
                <a:extLst>
                  <a:ext uri="{FF2B5EF4-FFF2-40B4-BE49-F238E27FC236}">
                    <a16:creationId xmlns:a16="http://schemas.microsoft.com/office/drawing/2014/main" id="{B35589E9-CE31-C640-B7E1-384D589239B6}"/>
                  </a:ext>
                </a:extLst>
              </p:cNvPr>
              <p:cNvSpPr/>
              <p:nvPr/>
            </p:nvSpPr>
            <p:spPr>
              <a:xfrm>
                <a:off x="3172611" y="5769681"/>
                <a:ext cx="1380142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Channel#1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421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E9AD-1AFA-C14D-92B2-38216609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MegIS Hardware-Software Co-Design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7E662-BF15-0A4D-B2F2-3E0AB950D688}"/>
              </a:ext>
            </a:extLst>
          </p:cNvPr>
          <p:cNvGrpSpPr/>
          <p:nvPr/>
        </p:nvGrpSpPr>
        <p:grpSpPr>
          <a:xfrm>
            <a:off x="705812" y="1953273"/>
            <a:ext cx="7732376" cy="2602902"/>
            <a:chOff x="681428" y="2426782"/>
            <a:chExt cx="7732376" cy="26029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2F72DB-BA33-AD4A-845C-0862E8D50054}"/>
                </a:ext>
              </a:extLst>
            </p:cNvPr>
            <p:cNvGrpSpPr/>
            <p:nvPr/>
          </p:nvGrpSpPr>
          <p:grpSpPr>
            <a:xfrm>
              <a:off x="681428" y="2426782"/>
              <a:ext cx="1112788" cy="2580206"/>
              <a:chOff x="705812" y="3752813"/>
              <a:chExt cx="1112788" cy="258020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9F73F0A-BBF0-AB43-AE37-CA6EDBD4C79D}"/>
                  </a:ext>
                </a:extLst>
              </p:cNvPr>
              <p:cNvSpPr/>
              <p:nvPr/>
            </p:nvSpPr>
            <p:spPr>
              <a:xfrm rot="16200000">
                <a:off x="7778" y="4509537"/>
                <a:ext cx="2567546" cy="1054098"/>
              </a:xfrm>
              <a:prstGeom prst="roundRect">
                <a:avLst>
                  <a:gd name="adj" fmla="val 695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D30CBAC-E4B4-5E45-A7E1-989B18F3E366}"/>
                  </a:ext>
                </a:extLst>
              </p:cNvPr>
              <p:cNvSpPr txBox="1"/>
              <p:nvPr/>
            </p:nvSpPr>
            <p:spPr>
              <a:xfrm rot="16200000">
                <a:off x="-384236" y="4842861"/>
                <a:ext cx="25802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b="1" dirty="0">
                    <a:solidFill>
                      <a:schemeClr val="accent2"/>
                    </a:solidFill>
                    <a:latin typeface="Corbel" panose="020B0503020204020204" pitchFamily="34" charset="0"/>
                  </a:rPr>
                  <a:t>Host System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2764CC-5D10-A248-A393-8558418F6787}"/>
                </a:ext>
              </a:extLst>
            </p:cNvPr>
            <p:cNvGrpSpPr/>
            <p:nvPr/>
          </p:nvGrpSpPr>
          <p:grpSpPr>
            <a:xfrm>
              <a:off x="2642548" y="2480466"/>
              <a:ext cx="5771256" cy="2549218"/>
              <a:chOff x="2666932" y="3806497"/>
              <a:chExt cx="5771256" cy="2549218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E27FD226-8B2E-8A44-A9AD-F6E1501D1528}"/>
                  </a:ext>
                </a:extLst>
              </p:cNvPr>
              <p:cNvSpPr/>
              <p:nvPr/>
            </p:nvSpPr>
            <p:spPr>
              <a:xfrm>
                <a:off x="2666932" y="3806497"/>
                <a:ext cx="5771256" cy="2526522"/>
              </a:xfrm>
              <a:prstGeom prst="roundRect">
                <a:avLst>
                  <a:gd name="adj" fmla="val 6954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5004B6-8162-1A4D-8C51-92E7F24DF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7109" y="4836459"/>
                <a:ext cx="7162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BF880A-7CB8-614C-8D12-584D9AD42B32}"/>
                  </a:ext>
                </a:extLst>
              </p:cNvPr>
              <p:cNvSpPr/>
              <p:nvPr/>
            </p:nvSpPr>
            <p:spPr bwMode="auto">
              <a:xfrm>
                <a:off x="6905902" y="4055477"/>
                <a:ext cx="1369789" cy="2109881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SSD DRAM</a:t>
                </a:r>
                <a:endParaRPr lang="en-CH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A0B680-1145-7043-BDB2-65B21E68E2A2}"/>
                  </a:ext>
                </a:extLst>
              </p:cNvPr>
              <p:cNvSpPr/>
              <p:nvPr/>
            </p:nvSpPr>
            <p:spPr bwMode="auto">
              <a:xfrm>
                <a:off x="3161985" y="4055477"/>
                <a:ext cx="3581420" cy="1579207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H" sz="1400" b="1" dirty="0"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CF6758D-F462-244D-B295-2E2ACDE1E915}"/>
                  </a:ext>
                </a:extLst>
              </p:cNvPr>
              <p:cNvSpPr/>
              <p:nvPr/>
            </p:nvSpPr>
            <p:spPr>
              <a:xfrm>
                <a:off x="6968653" y="4442877"/>
                <a:ext cx="1229298" cy="57836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Standard</a:t>
                </a:r>
              </a:p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Metadata</a:t>
                </a:r>
              </a:p>
            </p:txBody>
          </p:sp>
          <p:sp>
            <p:nvSpPr>
              <p:cNvPr id="58" name="직사각형 363">
                <a:extLst>
                  <a:ext uri="{FF2B5EF4-FFF2-40B4-BE49-F238E27FC236}">
                    <a16:creationId xmlns:a16="http://schemas.microsoft.com/office/drawing/2014/main" id="{94CADD4B-65A9-2A42-B3AA-95E58FB9D21D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78">
                <a:extLst>
                  <a:ext uri="{FF2B5EF4-FFF2-40B4-BE49-F238E27FC236}">
                    <a16:creationId xmlns:a16="http://schemas.microsoft.com/office/drawing/2014/main" id="{1F9B973B-6048-4448-99CD-BF655DBF73D1}"/>
                  </a:ext>
                </a:extLst>
              </p:cNvPr>
              <p:cNvSpPr/>
              <p:nvPr/>
            </p:nvSpPr>
            <p:spPr>
              <a:xfrm>
                <a:off x="3659817" y="4169247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9FD3E6-57A1-8449-BDFD-E51BA278F651}"/>
                  </a:ext>
                </a:extLst>
              </p:cNvPr>
              <p:cNvSpPr txBox="1"/>
              <p:nvPr/>
            </p:nvSpPr>
            <p:spPr>
              <a:xfrm>
                <a:off x="5367788" y="4065864"/>
                <a:ext cx="1535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SSD </a:t>
                </a:r>
              </a:p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Controller</a:t>
                </a:r>
              </a:p>
            </p:txBody>
          </p:sp>
          <p:sp>
            <p:nvSpPr>
              <p:cNvPr id="68" name="직사각형 78">
                <a:extLst>
                  <a:ext uri="{FF2B5EF4-FFF2-40B4-BE49-F238E27FC236}">
                    <a16:creationId xmlns:a16="http://schemas.microsoft.com/office/drawing/2014/main" id="{66D1BBDE-9FEB-F646-8BD9-D0AF0957DF0D}"/>
                  </a:ext>
                </a:extLst>
              </p:cNvPr>
              <p:cNvSpPr/>
              <p:nvPr/>
            </p:nvSpPr>
            <p:spPr>
              <a:xfrm>
                <a:off x="3825174" y="4250901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직사각형 78">
                <a:extLst>
                  <a:ext uri="{FF2B5EF4-FFF2-40B4-BE49-F238E27FC236}">
                    <a16:creationId xmlns:a16="http://schemas.microsoft.com/office/drawing/2014/main" id="{5FB8EDFB-2CD5-6547-A029-B7296B860EFD}"/>
                  </a:ext>
                </a:extLst>
              </p:cNvPr>
              <p:cNvSpPr/>
              <p:nvPr/>
            </p:nvSpPr>
            <p:spPr>
              <a:xfrm>
                <a:off x="3927234" y="4349398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Cores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1AD7E18E-1B6F-BD45-B2F8-5F1B7CB4393E}"/>
                  </a:ext>
                </a:extLst>
              </p:cNvPr>
              <p:cNvSpPr/>
              <p:nvPr/>
            </p:nvSpPr>
            <p:spPr>
              <a:xfrm>
                <a:off x="3220770" y="4115339"/>
                <a:ext cx="797104" cy="553024"/>
              </a:xfrm>
              <a:prstGeom prst="roundRect">
                <a:avLst>
                  <a:gd name="adj" fmla="val 16632"/>
                </a:avLst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FTL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60429B-FBAB-354F-9630-523F1459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8034" y="5369668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2F1C936-8C50-284D-8E0A-E3B0D1472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3867" y="5360221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363">
                <a:extLst>
                  <a:ext uri="{FF2B5EF4-FFF2-40B4-BE49-F238E27FC236}">
                    <a16:creationId xmlns:a16="http://schemas.microsoft.com/office/drawing/2014/main" id="{A3BDFBAB-9A76-3A4F-A18D-4194E5507D24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08F2FF-FDA3-6944-B8B0-3AFAD89EDDC0}"/>
                  </a:ext>
                </a:extLst>
              </p:cNvPr>
              <p:cNvSpPr txBox="1"/>
              <p:nvPr/>
            </p:nvSpPr>
            <p:spPr>
              <a:xfrm rot="16200000">
                <a:off x="1734934" y="4812571"/>
                <a:ext cx="2549218" cy="537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CH" sz="2000" b="1" dirty="0">
                    <a:solidFill>
                      <a:schemeClr val="accent6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MegIS-Enabled SSD </a:t>
                </a:r>
              </a:p>
              <a:p>
                <a:pPr algn="ctr">
                  <a:lnSpc>
                    <a:spcPct val="70000"/>
                  </a:lnSpc>
                </a:pPr>
                <a:endParaRPr lang="en-CH" sz="2000" b="1" dirty="0">
                  <a:solidFill>
                    <a:schemeClr val="accent6">
                      <a:lumMod val="75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A6C05E-6712-C045-A834-4B46040447A5}"/>
                </a:ext>
              </a:extLst>
            </p:cNvPr>
            <p:cNvGrpSpPr/>
            <p:nvPr/>
          </p:nvGrpSpPr>
          <p:grpSpPr>
            <a:xfrm>
              <a:off x="946631" y="3247639"/>
              <a:ext cx="4372074" cy="972021"/>
              <a:chOff x="971015" y="4573670"/>
              <a:chExt cx="4372074" cy="972021"/>
            </a:xfrm>
          </p:grpSpPr>
          <p:pic>
            <p:nvPicPr>
              <p:cNvPr id="64" name="Graphic 63" descr="Gears">
                <a:extLst>
                  <a:ext uri="{FF2B5EF4-FFF2-40B4-BE49-F238E27FC236}">
                    <a16:creationId xmlns:a16="http://schemas.microsoft.com/office/drawing/2014/main" id="{1EA12A80-2966-9143-93DA-62D37E7BF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8689" y="4631291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  <p:pic>
            <p:nvPicPr>
              <p:cNvPr id="65" name="Graphic 64" descr="Gears">
                <a:extLst>
                  <a:ext uri="{FF2B5EF4-FFF2-40B4-BE49-F238E27FC236}">
                    <a16:creationId xmlns:a16="http://schemas.microsoft.com/office/drawing/2014/main" id="{B95595D7-3CE1-2244-B3A1-B189597ED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1015" y="4573670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48594D-229F-2E4F-AB9E-0142CC57C9CA}"/>
                </a:ext>
              </a:extLst>
            </p:cNvPr>
            <p:cNvGrpSpPr/>
            <p:nvPr/>
          </p:nvGrpSpPr>
          <p:grpSpPr>
            <a:xfrm>
              <a:off x="3148227" y="3782398"/>
              <a:ext cx="3569766" cy="1067027"/>
              <a:chOff x="3172611" y="5108429"/>
              <a:chExt cx="3569766" cy="1067027"/>
            </a:xfrm>
          </p:grpSpPr>
          <p:sp>
            <p:nvSpPr>
              <p:cNvPr id="71" name="직사각형 78">
                <a:extLst>
                  <a:ext uri="{FF2B5EF4-FFF2-40B4-BE49-F238E27FC236}">
                    <a16:creationId xmlns:a16="http://schemas.microsoft.com/office/drawing/2014/main" id="{87667484-CE28-424C-BE57-A7B1AC72EAB0}"/>
                  </a:ext>
                </a:extLst>
              </p:cNvPr>
              <p:cNvSpPr/>
              <p:nvPr/>
            </p:nvSpPr>
            <p:spPr>
              <a:xfrm>
                <a:off x="5937624" y="5108429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직사각형 78">
                <a:extLst>
                  <a:ext uri="{FF2B5EF4-FFF2-40B4-BE49-F238E27FC236}">
                    <a16:creationId xmlns:a16="http://schemas.microsoft.com/office/drawing/2014/main" id="{58A4D594-9A99-FB41-AAB9-2E6E90677C66}"/>
                  </a:ext>
                </a:extLst>
              </p:cNvPr>
              <p:cNvSpPr/>
              <p:nvPr/>
            </p:nvSpPr>
            <p:spPr>
              <a:xfrm>
                <a:off x="3201622" y="5128487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직사각형 78">
                <a:extLst>
                  <a:ext uri="{FF2B5EF4-FFF2-40B4-BE49-F238E27FC236}">
                    <a16:creationId xmlns:a16="http://schemas.microsoft.com/office/drawing/2014/main" id="{30F9A6F3-8BF3-EC46-A597-1D085672FBC9}"/>
                  </a:ext>
                </a:extLst>
              </p:cNvPr>
              <p:cNvSpPr/>
              <p:nvPr/>
            </p:nvSpPr>
            <p:spPr>
              <a:xfrm>
                <a:off x="5300226" y="5759584"/>
                <a:ext cx="1442151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Channel#N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직사각형 78">
                <a:extLst>
                  <a:ext uri="{FF2B5EF4-FFF2-40B4-BE49-F238E27FC236}">
                    <a16:creationId xmlns:a16="http://schemas.microsoft.com/office/drawing/2014/main" id="{B35589E9-CE31-C640-B7E1-384D589239B6}"/>
                  </a:ext>
                </a:extLst>
              </p:cNvPr>
              <p:cNvSpPr/>
              <p:nvPr/>
            </p:nvSpPr>
            <p:spPr>
              <a:xfrm>
                <a:off x="3172611" y="5769681"/>
                <a:ext cx="1380142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Channel#1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9DF4AA4-CC38-594B-84CE-E9809A1C84CD}"/>
              </a:ext>
            </a:extLst>
          </p:cNvPr>
          <p:cNvSpPr/>
          <p:nvPr/>
        </p:nvSpPr>
        <p:spPr>
          <a:xfrm>
            <a:off x="710471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1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28A3730E-727B-9C4B-860C-874E267F7663}"/>
              </a:ext>
            </a:extLst>
          </p:cNvPr>
          <p:cNvSpPr/>
          <p:nvPr/>
        </p:nvSpPr>
        <p:spPr>
          <a:xfrm>
            <a:off x="79799" y="860728"/>
            <a:ext cx="3611231" cy="853442"/>
          </a:xfrm>
          <a:prstGeom prst="roundRect">
            <a:avLst>
              <a:gd name="adj" fmla="val 7782"/>
            </a:avLst>
          </a:prstGeom>
          <a:solidFill>
            <a:srgbClr val="F5DC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CH" sz="2000" b="1" dirty="0">
                <a:solidFill>
                  <a:srgbClr val="C813BD"/>
                </a:solidFill>
                <a:latin typeface="Corbel" panose="020B0503020204020204" pitchFamily="34" charset="0"/>
              </a:rPr>
              <a:t>Task partitioning and mapping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Each step executes </a:t>
            </a:r>
          </a:p>
          <a:p>
            <a:pPr algn="ctr">
              <a:lnSpc>
                <a:spcPct val="90000"/>
              </a:lnSpc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 its most suitable system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EF945EE-722D-724C-AA0D-8DB1A664D308}"/>
              </a:ext>
            </a:extLst>
          </p:cNvPr>
          <p:cNvSpPr/>
          <p:nvPr/>
        </p:nvSpPr>
        <p:spPr>
          <a:xfrm>
            <a:off x="379605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2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CF05649-0E70-F94C-9B5B-CBD12DA950AA}"/>
              </a:ext>
            </a:extLst>
          </p:cNvPr>
          <p:cNvSpPr/>
          <p:nvPr/>
        </p:nvSpPr>
        <p:spPr>
          <a:xfrm>
            <a:off x="616016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3</a:t>
            </a:r>
            <a:endParaRPr lang="en-CH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5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E9AD-1AFA-C14D-92B2-38216609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MegIS Hardware-Software Co-Design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7E662-BF15-0A4D-B2F2-3E0AB950D688}"/>
              </a:ext>
            </a:extLst>
          </p:cNvPr>
          <p:cNvGrpSpPr/>
          <p:nvPr/>
        </p:nvGrpSpPr>
        <p:grpSpPr>
          <a:xfrm>
            <a:off x="705812" y="1953273"/>
            <a:ext cx="7732376" cy="2602902"/>
            <a:chOff x="681428" y="2426782"/>
            <a:chExt cx="7732376" cy="26029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2F72DB-BA33-AD4A-845C-0862E8D50054}"/>
                </a:ext>
              </a:extLst>
            </p:cNvPr>
            <p:cNvGrpSpPr/>
            <p:nvPr/>
          </p:nvGrpSpPr>
          <p:grpSpPr>
            <a:xfrm>
              <a:off x="681428" y="2426782"/>
              <a:ext cx="1112788" cy="2580206"/>
              <a:chOff x="705812" y="3752813"/>
              <a:chExt cx="1112788" cy="258020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9F73F0A-BBF0-AB43-AE37-CA6EDBD4C79D}"/>
                  </a:ext>
                </a:extLst>
              </p:cNvPr>
              <p:cNvSpPr/>
              <p:nvPr/>
            </p:nvSpPr>
            <p:spPr>
              <a:xfrm rot="16200000">
                <a:off x="7778" y="4509537"/>
                <a:ext cx="2567546" cy="1054098"/>
              </a:xfrm>
              <a:prstGeom prst="roundRect">
                <a:avLst>
                  <a:gd name="adj" fmla="val 695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D30CBAC-E4B4-5E45-A7E1-989B18F3E366}"/>
                  </a:ext>
                </a:extLst>
              </p:cNvPr>
              <p:cNvSpPr txBox="1"/>
              <p:nvPr/>
            </p:nvSpPr>
            <p:spPr>
              <a:xfrm rot="16200000">
                <a:off x="-384236" y="4842861"/>
                <a:ext cx="25802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b="1" dirty="0">
                    <a:solidFill>
                      <a:schemeClr val="accent2"/>
                    </a:solidFill>
                    <a:latin typeface="Corbel" panose="020B0503020204020204" pitchFamily="34" charset="0"/>
                  </a:rPr>
                  <a:t>Host System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2764CC-5D10-A248-A393-8558418F6787}"/>
                </a:ext>
              </a:extLst>
            </p:cNvPr>
            <p:cNvGrpSpPr/>
            <p:nvPr/>
          </p:nvGrpSpPr>
          <p:grpSpPr>
            <a:xfrm>
              <a:off x="2642548" y="2480466"/>
              <a:ext cx="5771256" cy="2549218"/>
              <a:chOff x="2666932" y="3806497"/>
              <a:chExt cx="5771256" cy="2549218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E27FD226-8B2E-8A44-A9AD-F6E1501D1528}"/>
                  </a:ext>
                </a:extLst>
              </p:cNvPr>
              <p:cNvSpPr/>
              <p:nvPr/>
            </p:nvSpPr>
            <p:spPr>
              <a:xfrm>
                <a:off x="2666932" y="3806497"/>
                <a:ext cx="5771256" cy="2526522"/>
              </a:xfrm>
              <a:prstGeom prst="roundRect">
                <a:avLst>
                  <a:gd name="adj" fmla="val 6954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5004B6-8162-1A4D-8C51-92E7F24DF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7109" y="4836459"/>
                <a:ext cx="7162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BF880A-7CB8-614C-8D12-584D9AD42B32}"/>
                  </a:ext>
                </a:extLst>
              </p:cNvPr>
              <p:cNvSpPr/>
              <p:nvPr/>
            </p:nvSpPr>
            <p:spPr bwMode="auto">
              <a:xfrm>
                <a:off x="6905902" y="4055477"/>
                <a:ext cx="1369789" cy="2109881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SSD DRAM</a:t>
                </a:r>
                <a:endParaRPr lang="en-CH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A0B680-1145-7043-BDB2-65B21E68E2A2}"/>
                  </a:ext>
                </a:extLst>
              </p:cNvPr>
              <p:cNvSpPr/>
              <p:nvPr/>
            </p:nvSpPr>
            <p:spPr bwMode="auto">
              <a:xfrm>
                <a:off x="3161985" y="4055477"/>
                <a:ext cx="3581420" cy="1579207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H" sz="1400" b="1" dirty="0"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CF6758D-F462-244D-B295-2E2ACDE1E915}"/>
                  </a:ext>
                </a:extLst>
              </p:cNvPr>
              <p:cNvSpPr/>
              <p:nvPr/>
            </p:nvSpPr>
            <p:spPr>
              <a:xfrm>
                <a:off x="6968653" y="4442877"/>
                <a:ext cx="1229298" cy="57836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Standard</a:t>
                </a:r>
              </a:p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Metadata</a:t>
                </a:r>
              </a:p>
            </p:txBody>
          </p:sp>
          <p:sp>
            <p:nvSpPr>
              <p:cNvPr id="58" name="직사각형 363">
                <a:extLst>
                  <a:ext uri="{FF2B5EF4-FFF2-40B4-BE49-F238E27FC236}">
                    <a16:creationId xmlns:a16="http://schemas.microsoft.com/office/drawing/2014/main" id="{94CADD4B-65A9-2A42-B3AA-95E58FB9D21D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78">
                <a:extLst>
                  <a:ext uri="{FF2B5EF4-FFF2-40B4-BE49-F238E27FC236}">
                    <a16:creationId xmlns:a16="http://schemas.microsoft.com/office/drawing/2014/main" id="{1F9B973B-6048-4448-99CD-BF655DBF73D1}"/>
                  </a:ext>
                </a:extLst>
              </p:cNvPr>
              <p:cNvSpPr/>
              <p:nvPr/>
            </p:nvSpPr>
            <p:spPr>
              <a:xfrm>
                <a:off x="3659817" y="4169247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9FD3E6-57A1-8449-BDFD-E51BA278F651}"/>
                  </a:ext>
                </a:extLst>
              </p:cNvPr>
              <p:cNvSpPr txBox="1"/>
              <p:nvPr/>
            </p:nvSpPr>
            <p:spPr>
              <a:xfrm>
                <a:off x="5367788" y="4065864"/>
                <a:ext cx="1535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SSD </a:t>
                </a:r>
              </a:p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Controller</a:t>
                </a:r>
              </a:p>
            </p:txBody>
          </p:sp>
          <p:sp>
            <p:nvSpPr>
              <p:cNvPr id="68" name="직사각형 78">
                <a:extLst>
                  <a:ext uri="{FF2B5EF4-FFF2-40B4-BE49-F238E27FC236}">
                    <a16:creationId xmlns:a16="http://schemas.microsoft.com/office/drawing/2014/main" id="{66D1BBDE-9FEB-F646-8BD9-D0AF0957DF0D}"/>
                  </a:ext>
                </a:extLst>
              </p:cNvPr>
              <p:cNvSpPr/>
              <p:nvPr/>
            </p:nvSpPr>
            <p:spPr>
              <a:xfrm>
                <a:off x="3825174" y="4250901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직사각형 78">
                <a:extLst>
                  <a:ext uri="{FF2B5EF4-FFF2-40B4-BE49-F238E27FC236}">
                    <a16:creationId xmlns:a16="http://schemas.microsoft.com/office/drawing/2014/main" id="{5FB8EDFB-2CD5-6547-A029-B7296B860EFD}"/>
                  </a:ext>
                </a:extLst>
              </p:cNvPr>
              <p:cNvSpPr/>
              <p:nvPr/>
            </p:nvSpPr>
            <p:spPr>
              <a:xfrm>
                <a:off x="3927234" y="4349398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Cores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1AD7E18E-1B6F-BD45-B2F8-5F1B7CB4393E}"/>
                  </a:ext>
                </a:extLst>
              </p:cNvPr>
              <p:cNvSpPr/>
              <p:nvPr/>
            </p:nvSpPr>
            <p:spPr>
              <a:xfrm>
                <a:off x="3220770" y="4115339"/>
                <a:ext cx="797104" cy="553024"/>
              </a:xfrm>
              <a:prstGeom prst="roundRect">
                <a:avLst>
                  <a:gd name="adj" fmla="val 16632"/>
                </a:avLst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FTL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60429B-FBAB-354F-9630-523F1459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8034" y="5369668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2F1C936-8C50-284D-8E0A-E3B0D1472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3867" y="5360221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363">
                <a:extLst>
                  <a:ext uri="{FF2B5EF4-FFF2-40B4-BE49-F238E27FC236}">
                    <a16:creationId xmlns:a16="http://schemas.microsoft.com/office/drawing/2014/main" id="{A3BDFBAB-9A76-3A4F-A18D-4194E5507D24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08F2FF-FDA3-6944-B8B0-3AFAD89EDDC0}"/>
                  </a:ext>
                </a:extLst>
              </p:cNvPr>
              <p:cNvSpPr txBox="1"/>
              <p:nvPr/>
            </p:nvSpPr>
            <p:spPr>
              <a:xfrm rot="16200000">
                <a:off x="1734934" y="4812571"/>
                <a:ext cx="2549218" cy="537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CH" sz="2000" b="1" dirty="0">
                    <a:solidFill>
                      <a:schemeClr val="accent6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MegIS-Enabled SSD </a:t>
                </a:r>
              </a:p>
              <a:p>
                <a:pPr algn="ctr">
                  <a:lnSpc>
                    <a:spcPct val="70000"/>
                  </a:lnSpc>
                </a:pPr>
                <a:endParaRPr lang="en-CH" sz="2000" b="1" dirty="0">
                  <a:solidFill>
                    <a:schemeClr val="accent6">
                      <a:lumMod val="75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A6C05E-6712-C045-A834-4B46040447A5}"/>
                </a:ext>
              </a:extLst>
            </p:cNvPr>
            <p:cNvGrpSpPr/>
            <p:nvPr/>
          </p:nvGrpSpPr>
          <p:grpSpPr>
            <a:xfrm>
              <a:off x="946631" y="3236214"/>
              <a:ext cx="4372074" cy="983446"/>
              <a:chOff x="971015" y="4562245"/>
              <a:chExt cx="4372074" cy="983446"/>
            </a:xfrm>
          </p:grpSpPr>
          <p:sp>
            <p:nvSpPr>
              <p:cNvPr id="60" name="Right Arrow 59">
                <a:extLst>
                  <a:ext uri="{FF2B5EF4-FFF2-40B4-BE49-F238E27FC236}">
                    <a16:creationId xmlns:a16="http://schemas.microsoft.com/office/drawing/2014/main" id="{188D29B9-4804-4543-A70F-1F69FCE7B03B}"/>
                  </a:ext>
                </a:extLst>
              </p:cNvPr>
              <p:cNvSpPr/>
              <p:nvPr/>
            </p:nvSpPr>
            <p:spPr>
              <a:xfrm>
                <a:off x="1827862" y="4562245"/>
                <a:ext cx="824667" cy="274214"/>
              </a:xfrm>
              <a:prstGeom prst="rightArrow">
                <a:avLst/>
              </a:prstGeom>
              <a:solidFill>
                <a:srgbClr val="7030A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i="1" dirty="0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D912E586-2373-A948-97F9-A1DF6071F9AB}"/>
                  </a:ext>
                </a:extLst>
              </p:cNvPr>
              <p:cNvSpPr/>
              <p:nvPr/>
            </p:nvSpPr>
            <p:spPr>
              <a:xfrm rot="10800000">
                <a:off x="1819369" y="5234944"/>
                <a:ext cx="824667" cy="274214"/>
              </a:xfrm>
              <a:prstGeom prst="rightArrow">
                <a:avLst/>
              </a:prstGeom>
              <a:solidFill>
                <a:srgbClr val="7030A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i="1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</p:txBody>
          </p:sp>
          <p:pic>
            <p:nvPicPr>
              <p:cNvPr id="64" name="Graphic 63" descr="Gears">
                <a:extLst>
                  <a:ext uri="{FF2B5EF4-FFF2-40B4-BE49-F238E27FC236}">
                    <a16:creationId xmlns:a16="http://schemas.microsoft.com/office/drawing/2014/main" id="{1EA12A80-2966-9143-93DA-62D37E7BF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8689" y="4631291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  <p:pic>
            <p:nvPicPr>
              <p:cNvPr id="65" name="Graphic 64" descr="Gears">
                <a:extLst>
                  <a:ext uri="{FF2B5EF4-FFF2-40B4-BE49-F238E27FC236}">
                    <a16:creationId xmlns:a16="http://schemas.microsoft.com/office/drawing/2014/main" id="{B95595D7-3CE1-2244-B3A1-B189597ED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1015" y="4573670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48594D-229F-2E4F-AB9E-0142CC57C9CA}"/>
                </a:ext>
              </a:extLst>
            </p:cNvPr>
            <p:cNvGrpSpPr/>
            <p:nvPr/>
          </p:nvGrpSpPr>
          <p:grpSpPr>
            <a:xfrm>
              <a:off x="3148227" y="3782398"/>
              <a:ext cx="3569766" cy="1067027"/>
              <a:chOff x="3172611" y="5108429"/>
              <a:chExt cx="3569766" cy="1067027"/>
            </a:xfrm>
          </p:grpSpPr>
          <p:sp>
            <p:nvSpPr>
              <p:cNvPr id="71" name="직사각형 78">
                <a:extLst>
                  <a:ext uri="{FF2B5EF4-FFF2-40B4-BE49-F238E27FC236}">
                    <a16:creationId xmlns:a16="http://schemas.microsoft.com/office/drawing/2014/main" id="{87667484-CE28-424C-BE57-A7B1AC72EAB0}"/>
                  </a:ext>
                </a:extLst>
              </p:cNvPr>
              <p:cNvSpPr/>
              <p:nvPr/>
            </p:nvSpPr>
            <p:spPr>
              <a:xfrm>
                <a:off x="5937624" y="5108429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직사각형 78">
                <a:extLst>
                  <a:ext uri="{FF2B5EF4-FFF2-40B4-BE49-F238E27FC236}">
                    <a16:creationId xmlns:a16="http://schemas.microsoft.com/office/drawing/2014/main" id="{58A4D594-9A99-FB41-AAB9-2E6E90677C66}"/>
                  </a:ext>
                </a:extLst>
              </p:cNvPr>
              <p:cNvSpPr/>
              <p:nvPr/>
            </p:nvSpPr>
            <p:spPr>
              <a:xfrm>
                <a:off x="3201622" y="5128487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직사각형 78">
                <a:extLst>
                  <a:ext uri="{FF2B5EF4-FFF2-40B4-BE49-F238E27FC236}">
                    <a16:creationId xmlns:a16="http://schemas.microsoft.com/office/drawing/2014/main" id="{30F9A6F3-8BF3-EC46-A597-1D085672FBC9}"/>
                  </a:ext>
                </a:extLst>
              </p:cNvPr>
              <p:cNvSpPr/>
              <p:nvPr/>
            </p:nvSpPr>
            <p:spPr>
              <a:xfrm>
                <a:off x="5300226" y="5759584"/>
                <a:ext cx="1442151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Channel#N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직사각형 78">
                <a:extLst>
                  <a:ext uri="{FF2B5EF4-FFF2-40B4-BE49-F238E27FC236}">
                    <a16:creationId xmlns:a16="http://schemas.microsoft.com/office/drawing/2014/main" id="{B35589E9-CE31-C640-B7E1-384D589239B6}"/>
                  </a:ext>
                </a:extLst>
              </p:cNvPr>
              <p:cNvSpPr/>
              <p:nvPr/>
            </p:nvSpPr>
            <p:spPr>
              <a:xfrm>
                <a:off x="3172611" y="5769681"/>
                <a:ext cx="1380142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Channel#1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3012E98E-C4C2-A74A-B545-930BC0D5FF20}"/>
              </a:ext>
            </a:extLst>
          </p:cNvPr>
          <p:cNvSpPr/>
          <p:nvPr/>
        </p:nvSpPr>
        <p:spPr>
          <a:xfrm>
            <a:off x="4790578" y="863827"/>
            <a:ext cx="4251960" cy="853441"/>
          </a:xfrm>
          <a:prstGeom prst="roundRect">
            <a:avLst>
              <a:gd name="adj" fmla="val 7193"/>
            </a:avLst>
          </a:prstGeom>
          <a:solidFill>
            <a:srgbClr val="D7C9F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Data/computation flow coordination</a:t>
            </a:r>
          </a:p>
          <a:p>
            <a:pPr marL="1800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Reduce communication overhead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Reduce #writes to flash chips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A584AB9-28C6-2249-871F-65D4DF326D9E}"/>
              </a:ext>
            </a:extLst>
          </p:cNvPr>
          <p:cNvSpPr/>
          <p:nvPr/>
        </p:nvSpPr>
        <p:spPr>
          <a:xfrm>
            <a:off x="710471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</a:t>
            </a:r>
            <a:r>
              <a:rPr lang="en-CH" sz="2400" b="1" i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9F46437-D39B-2F46-AC74-5C0A2A5F698F}"/>
              </a:ext>
            </a:extLst>
          </p:cNvPr>
          <p:cNvSpPr/>
          <p:nvPr/>
        </p:nvSpPr>
        <p:spPr>
          <a:xfrm>
            <a:off x="379605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2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F8A03049-0196-184D-83F7-27354D953CA7}"/>
              </a:ext>
            </a:extLst>
          </p:cNvPr>
          <p:cNvSpPr/>
          <p:nvPr/>
        </p:nvSpPr>
        <p:spPr>
          <a:xfrm>
            <a:off x="616016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3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BF9CA09-F642-3544-9CFF-77BE4047A350}"/>
              </a:ext>
            </a:extLst>
          </p:cNvPr>
          <p:cNvSpPr/>
          <p:nvPr/>
        </p:nvSpPr>
        <p:spPr>
          <a:xfrm>
            <a:off x="79799" y="860728"/>
            <a:ext cx="3611231" cy="853442"/>
          </a:xfrm>
          <a:prstGeom prst="roundRect">
            <a:avLst>
              <a:gd name="adj" fmla="val 7782"/>
            </a:avLst>
          </a:prstGeom>
          <a:solidFill>
            <a:srgbClr val="F5DC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CH" sz="2000" b="1" dirty="0">
                <a:solidFill>
                  <a:srgbClr val="C813BD"/>
                </a:solidFill>
                <a:latin typeface="Corbel" panose="020B0503020204020204" pitchFamily="34" charset="0"/>
              </a:rPr>
              <a:t>Task partitioning and mapping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Each step executes </a:t>
            </a:r>
          </a:p>
          <a:p>
            <a:pPr algn="ctr">
              <a:lnSpc>
                <a:spcPct val="90000"/>
              </a:lnSpc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 its most suitable system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2BEE3B-C54C-5749-A2D3-4B8BF4152815}"/>
              </a:ext>
            </a:extLst>
          </p:cNvPr>
          <p:cNvSpPr/>
          <p:nvPr/>
        </p:nvSpPr>
        <p:spPr>
          <a:xfrm>
            <a:off x="79799" y="797901"/>
            <a:ext cx="3825174" cy="96496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3144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E9AD-1AFA-C14D-92B2-38216609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MegIS Hardware-Software Co-Design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7E662-BF15-0A4D-B2F2-3E0AB950D688}"/>
              </a:ext>
            </a:extLst>
          </p:cNvPr>
          <p:cNvGrpSpPr/>
          <p:nvPr/>
        </p:nvGrpSpPr>
        <p:grpSpPr>
          <a:xfrm>
            <a:off x="705812" y="1953273"/>
            <a:ext cx="7732376" cy="2602902"/>
            <a:chOff x="681428" y="2426782"/>
            <a:chExt cx="7732376" cy="26029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2F72DB-BA33-AD4A-845C-0862E8D50054}"/>
                </a:ext>
              </a:extLst>
            </p:cNvPr>
            <p:cNvGrpSpPr/>
            <p:nvPr/>
          </p:nvGrpSpPr>
          <p:grpSpPr>
            <a:xfrm>
              <a:off x="681428" y="2426782"/>
              <a:ext cx="1112788" cy="2580206"/>
              <a:chOff x="705812" y="3752813"/>
              <a:chExt cx="1112788" cy="258020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9F73F0A-BBF0-AB43-AE37-CA6EDBD4C79D}"/>
                  </a:ext>
                </a:extLst>
              </p:cNvPr>
              <p:cNvSpPr/>
              <p:nvPr/>
            </p:nvSpPr>
            <p:spPr>
              <a:xfrm rot="16200000">
                <a:off x="7778" y="4509537"/>
                <a:ext cx="2567546" cy="1054098"/>
              </a:xfrm>
              <a:prstGeom prst="roundRect">
                <a:avLst>
                  <a:gd name="adj" fmla="val 695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D30CBAC-E4B4-5E45-A7E1-989B18F3E366}"/>
                  </a:ext>
                </a:extLst>
              </p:cNvPr>
              <p:cNvSpPr txBox="1"/>
              <p:nvPr/>
            </p:nvSpPr>
            <p:spPr>
              <a:xfrm rot="16200000">
                <a:off x="-384236" y="4842861"/>
                <a:ext cx="25802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b="1" dirty="0">
                    <a:solidFill>
                      <a:schemeClr val="accent2"/>
                    </a:solidFill>
                    <a:latin typeface="Corbel" panose="020B0503020204020204" pitchFamily="34" charset="0"/>
                  </a:rPr>
                  <a:t>Host System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2764CC-5D10-A248-A393-8558418F6787}"/>
                </a:ext>
              </a:extLst>
            </p:cNvPr>
            <p:cNvGrpSpPr/>
            <p:nvPr/>
          </p:nvGrpSpPr>
          <p:grpSpPr>
            <a:xfrm>
              <a:off x="2642548" y="2480466"/>
              <a:ext cx="5771256" cy="2549218"/>
              <a:chOff x="2666932" y="3806497"/>
              <a:chExt cx="5771256" cy="2549218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E27FD226-8B2E-8A44-A9AD-F6E1501D1528}"/>
                  </a:ext>
                </a:extLst>
              </p:cNvPr>
              <p:cNvSpPr/>
              <p:nvPr/>
            </p:nvSpPr>
            <p:spPr>
              <a:xfrm>
                <a:off x="2666932" y="3806497"/>
                <a:ext cx="5771256" cy="2526522"/>
              </a:xfrm>
              <a:prstGeom prst="roundRect">
                <a:avLst>
                  <a:gd name="adj" fmla="val 6954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5004B6-8162-1A4D-8C51-92E7F24DF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7109" y="4836459"/>
                <a:ext cx="7162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BF880A-7CB8-614C-8D12-584D9AD42B32}"/>
                  </a:ext>
                </a:extLst>
              </p:cNvPr>
              <p:cNvSpPr/>
              <p:nvPr/>
            </p:nvSpPr>
            <p:spPr bwMode="auto">
              <a:xfrm>
                <a:off x="6905902" y="4055477"/>
                <a:ext cx="1369789" cy="2109881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SSD DRAM</a:t>
                </a:r>
                <a:endParaRPr lang="en-CH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A0B680-1145-7043-BDB2-65B21E68E2A2}"/>
                  </a:ext>
                </a:extLst>
              </p:cNvPr>
              <p:cNvSpPr/>
              <p:nvPr/>
            </p:nvSpPr>
            <p:spPr bwMode="auto">
              <a:xfrm>
                <a:off x="3161985" y="4055477"/>
                <a:ext cx="3581420" cy="1579207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H" sz="1400" b="1" dirty="0"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CF6758D-F462-244D-B295-2E2ACDE1E915}"/>
                  </a:ext>
                </a:extLst>
              </p:cNvPr>
              <p:cNvSpPr/>
              <p:nvPr/>
            </p:nvSpPr>
            <p:spPr>
              <a:xfrm>
                <a:off x="6968653" y="4442877"/>
                <a:ext cx="1229298" cy="57836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Standard</a:t>
                </a:r>
              </a:p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Metadata</a:t>
                </a:r>
              </a:p>
            </p:txBody>
          </p:sp>
          <p:sp>
            <p:nvSpPr>
              <p:cNvPr id="58" name="직사각형 363">
                <a:extLst>
                  <a:ext uri="{FF2B5EF4-FFF2-40B4-BE49-F238E27FC236}">
                    <a16:creationId xmlns:a16="http://schemas.microsoft.com/office/drawing/2014/main" id="{94CADD4B-65A9-2A42-B3AA-95E58FB9D21D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78">
                <a:extLst>
                  <a:ext uri="{FF2B5EF4-FFF2-40B4-BE49-F238E27FC236}">
                    <a16:creationId xmlns:a16="http://schemas.microsoft.com/office/drawing/2014/main" id="{1F9B973B-6048-4448-99CD-BF655DBF73D1}"/>
                  </a:ext>
                </a:extLst>
              </p:cNvPr>
              <p:cNvSpPr/>
              <p:nvPr/>
            </p:nvSpPr>
            <p:spPr>
              <a:xfrm>
                <a:off x="3659817" y="4169247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9FD3E6-57A1-8449-BDFD-E51BA278F651}"/>
                  </a:ext>
                </a:extLst>
              </p:cNvPr>
              <p:cNvSpPr txBox="1"/>
              <p:nvPr/>
            </p:nvSpPr>
            <p:spPr>
              <a:xfrm>
                <a:off x="5367788" y="4065864"/>
                <a:ext cx="1535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SSD </a:t>
                </a:r>
              </a:p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Controller</a:t>
                </a:r>
              </a:p>
            </p:txBody>
          </p:sp>
          <p:sp>
            <p:nvSpPr>
              <p:cNvPr id="68" name="직사각형 78">
                <a:extLst>
                  <a:ext uri="{FF2B5EF4-FFF2-40B4-BE49-F238E27FC236}">
                    <a16:creationId xmlns:a16="http://schemas.microsoft.com/office/drawing/2014/main" id="{66D1BBDE-9FEB-F646-8BD9-D0AF0957DF0D}"/>
                  </a:ext>
                </a:extLst>
              </p:cNvPr>
              <p:cNvSpPr/>
              <p:nvPr/>
            </p:nvSpPr>
            <p:spPr>
              <a:xfrm>
                <a:off x="3825174" y="4250901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직사각형 78">
                <a:extLst>
                  <a:ext uri="{FF2B5EF4-FFF2-40B4-BE49-F238E27FC236}">
                    <a16:creationId xmlns:a16="http://schemas.microsoft.com/office/drawing/2014/main" id="{5FB8EDFB-2CD5-6547-A029-B7296B860EFD}"/>
                  </a:ext>
                </a:extLst>
              </p:cNvPr>
              <p:cNvSpPr/>
              <p:nvPr/>
            </p:nvSpPr>
            <p:spPr>
              <a:xfrm>
                <a:off x="3927234" y="4349398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Cores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1AD7E18E-1B6F-BD45-B2F8-5F1B7CB4393E}"/>
                  </a:ext>
                </a:extLst>
              </p:cNvPr>
              <p:cNvSpPr/>
              <p:nvPr/>
            </p:nvSpPr>
            <p:spPr>
              <a:xfrm>
                <a:off x="3220770" y="4115339"/>
                <a:ext cx="797104" cy="553024"/>
              </a:xfrm>
              <a:prstGeom prst="roundRect">
                <a:avLst>
                  <a:gd name="adj" fmla="val 16632"/>
                </a:avLst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FTL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60429B-FBAB-354F-9630-523F1459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8034" y="5369668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2F1C936-8C50-284D-8E0A-E3B0D1472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3867" y="5360221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363">
                <a:extLst>
                  <a:ext uri="{FF2B5EF4-FFF2-40B4-BE49-F238E27FC236}">
                    <a16:creationId xmlns:a16="http://schemas.microsoft.com/office/drawing/2014/main" id="{A3BDFBAB-9A76-3A4F-A18D-4194E5507D24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08F2FF-FDA3-6944-B8B0-3AFAD89EDDC0}"/>
                  </a:ext>
                </a:extLst>
              </p:cNvPr>
              <p:cNvSpPr txBox="1"/>
              <p:nvPr/>
            </p:nvSpPr>
            <p:spPr>
              <a:xfrm rot="16200000">
                <a:off x="1734934" y="4812571"/>
                <a:ext cx="2549218" cy="537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CH" sz="2000" b="1" dirty="0">
                    <a:solidFill>
                      <a:schemeClr val="accent6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MegIS-Enabled SSD </a:t>
                </a:r>
              </a:p>
              <a:p>
                <a:pPr algn="ctr">
                  <a:lnSpc>
                    <a:spcPct val="70000"/>
                  </a:lnSpc>
                </a:pPr>
                <a:endParaRPr lang="en-CH" sz="2000" b="1" dirty="0">
                  <a:solidFill>
                    <a:schemeClr val="accent6">
                      <a:lumMod val="75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A6C05E-6712-C045-A834-4B46040447A5}"/>
                </a:ext>
              </a:extLst>
            </p:cNvPr>
            <p:cNvGrpSpPr/>
            <p:nvPr/>
          </p:nvGrpSpPr>
          <p:grpSpPr>
            <a:xfrm>
              <a:off x="946631" y="3236214"/>
              <a:ext cx="4372074" cy="983446"/>
              <a:chOff x="971015" y="4562245"/>
              <a:chExt cx="4372074" cy="983446"/>
            </a:xfrm>
          </p:grpSpPr>
          <p:sp>
            <p:nvSpPr>
              <p:cNvPr id="60" name="Right Arrow 59">
                <a:extLst>
                  <a:ext uri="{FF2B5EF4-FFF2-40B4-BE49-F238E27FC236}">
                    <a16:creationId xmlns:a16="http://schemas.microsoft.com/office/drawing/2014/main" id="{188D29B9-4804-4543-A70F-1F69FCE7B03B}"/>
                  </a:ext>
                </a:extLst>
              </p:cNvPr>
              <p:cNvSpPr/>
              <p:nvPr/>
            </p:nvSpPr>
            <p:spPr>
              <a:xfrm>
                <a:off x="1827862" y="4562245"/>
                <a:ext cx="824667" cy="274214"/>
              </a:xfrm>
              <a:prstGeom prst="rightArrow">
                <a:avLst/>
              </a:prstGeom>
              <a:solidFill>
                <a:srgbClr val="7030A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i="1" dirty="0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D912E586-2373-A948-97F9-A1DF6071F9AB}"/>
                  </a:ext>
                </a:extLst>
              </p:cNvPr>
              <p:cNvSpPr/>
              <p:nvPr/>
            </p:nvSpPr>
            <p:spPr>
              <a:xfrm rot="10800000">
                <a:off x="1819369" y="5234944"/>
                <a:ext cx="824667" cy="274214"/>
              </a:xfrm>
              <a:prstGeom prst="rightArrow">
                <a:avLst/>
              </a:prstGeom>
              <a:solidFill>
                <a:srgbClr val="7030A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i="1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</p:txBody>
          </p:sp>
          <p:pic>
            <p:nvPicPr>
              <p:cNvPr id="64" name="Graphic 63" descr="Gears">
                <a:extLst>
                  <a:ext uri="{FF2B5EF4-FFF2-40B4-BE49-F238E27FC236}">
                    <a16:creationId xmlns:a16="http://schemas.microsoft.com/office/drawing/2014/main" id="{1EA12A80-2966-9143-93DA-62D37E7BF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8689" y="4631291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  <p:pic>
            <p:nvPicPr>
              <p:cNvPr id="65" name="Graphic 64" descr="Gears">
                <a:extLst>
                  <a:ext uri="{FF2B5EF4-FFF2-40B4-BE49-F238E27FC236}">
                    <a16:creationId xmlns:a16="http://schemas.microsoft.com/office/drawing/2014/main" id="{B95595D7-3CE1-2244-B3A1-B189597ED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1015" y="4573670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48594D-229F-2E4F-AB9E-0142CC57C9CA}"/>
                </a:ext>
              </a:extLst>
            </p:cNvPr>
            <p:cNvGrpSpPr/>
            <p:nvPr/>
          </p:nvGrpSpPr>
          <p:grpSpPr>
            <a:xfrm>
              <a:off x="3148227" y="3782398"/>
              <a:ext cx="3569766" cy="1067027"/>
              <a:chOff x="3172611" y="5108429"/>
              <a:chExt cx="3569766" cy="1067027"/>
            </a:xfrm>
          </p:grpSpPr>
          <p:sp>
            <p:nvSpPr>
              <p:cNvPr id="71" name="직사각형 78">
                <a:extLst>
                  <a:ext uri="{FF2B5EF4-FFF2-40B4-BE49-F238E27FC236}">
                    <a16:creationId xmlns:a16="http://schemas.microsoft.com/office/drawing/2014/main" id="{87667484-CE28-424C-BE57-A7B1AC72EAB0}"/>
                  </a:ext>
                </a:extLst>
              </p:cNvPr>
              <p:cNvSpPr/>
              <p:nvPr/>
            </p:nvSpPr>
            <p:spPr>
              <a:xfrm>
                <a:off x="5937624" y="5108429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직사각형 78">
                <a:extLst>
                  <a:ext uri="{FF2B5EF4-FFF2-40B4-BE49-F238E27FC236}">
                    <a16:creationId xmlns:a16="http://schemas.microsoft.com/office/drawing/2014/main" id="{58A4D594-9A99-FB41-AAB9-2E6E90677C66}"/>
                  </a:ext>
                </a:extLst>
              </p:cNvPr>
              <p:cNvSpPr/>
              <p:nvPr/>
            </p:nvSpPr>
            <p:spPr>
              <a:xfrm>
                <a:off x="3201622" y="5128487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직사각형 78">
                <a:extLst>
                  <a:ext uri="{FF2B5EF4-FFF2-40B4-BE49-F238E27FC236}">
                    <a16:creationId xmlns:a16="http://schemas.microsoft.com/office/drawing/2014/main" id="{30F9A6F3-8BF3-EC46-A597-1D085672FBC9}"/>
                  </a:ext>
                </a:extLst>
              </p:cNvPr>
              <p:cNvSpPr/>
              <p:nvPr/>
            </p:nvSpPr>
            <p:spPr>
              <a:xfrm>
                <a:off x="5300226" y="5759584"/>
                <a:ext cx="1442151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Channel#N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직사각형 78">
                <a:extLst>
                  <a:ext uri="{FF2B5EF4-FFF2-40B4-BE49-F238E27FC236}">
                    <a16:creationId xmlns:a16="http://schemas.microsoft.com/office/drawing/2014/main" id="{B35589E9-CE31-C640-B7E1-384D589239B6}"/>
                  </a:ext>
                </a:extLst>
              </p:cNvPr>
              <p:cNvSpPr/>
              <p:nvPr/>
            </p:nvSpPr>
            <p:spPr>
              <a:xfrm>
                <a:off x="3172611" y="5769681"/>
                <a:ext cx="1380142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Channel#1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E650AEE3-1136-E14F-89F4-CC529241222C}"/>
              </a:ext>
            </a:extLst>
          </p:cNvPr>
          <p:cNvSpPr/>
          <p:nvPr/>
        </p:nvSpPr>
        <p:spPr>
          <a:xfrm>
            <a:off x="79799" y="4618755"/>
            <a:ext cx="3194091" cy="825630"/>
          </a:xfrm>
          <a:prstGeom prst="roundRect">
            <a:avLst>
              <a:gd name="adj" fmla="val 8192"/>
            </a:avLst>
          </a:prstGeom>
          <a:solidFill>
            <a:srgbClr val="BCEAD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009F96"/>
                </a:solidFill>
                <a:latin typeface="Corbel" panose="020B0503020204020204" pitchFamily="34" charset="0"/>
              </a:rPr>
              <a:t>Storage-aware algorithms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Enable efficient </a:t>
            </a:r>
          </a:p>
          <a:p>
            <a:pPr algn="ctr">
              <a:lnSpc>
                <a:spcPct val="90000"/>
              </a:lnSpc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access patterns to the SSD 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2F83A90-DD4C-5D44-9509-F1DA2DA7CCD1}"/>
              </a:ext>
            </a:extLst>
          </p:cNvPr>
          <p:cNvSpPr/>
          <p:nvPr/>
        </p:nvSpPr>
        <p:spPr>
          <a:xfrm>
            <a:off x="710471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</a:t>
            </a:r>
            <a:r>
              <a:rPr lang="en-CH" sz="2400" b="1" i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C1B7797-62A8-0045-A3DF-9AAF0546D7A0}"/>
              </a:ext>
            </a:extLst>
          </p:cNvPr>
          <p:cNvSpPr/>
          <p:nvPr/>
        </p:nvSpPr>
        <p:spPr>
          <a:xfrm>
            <a:off x="379605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2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88A8235-F586-E041-A6AC-4D8FC9B0CDDB}"/>
              </a:ext>
            </a:extLst>
          </p:cNvPr>
          <p:cNvSpPr/>
          <p:nvPr/>
        </p:nvSpPr>
        <p:spPr>
          <a:xfrm>
            <a:off x="616016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3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EC32507-A443-5A4C-A95C-9AA56C0C2E71}"/>
              </a:ext>
            </a:extLst>
          </p:cNvPr>
          <p:cNvSpPr/>
          <p:nvPr/>
        </p:nvSpPr>
        <p:spPr>
          <a:xfrm>
            <a:off x="4790578" y="863827"/>
            <a:ext cx="4251960" cy="853441"/>
          </a:xfrm>
          <a:prstGeom prst="roundRect">
            <a:avLst>
              <a:gd name="adj" fmla="val 7193"/>
            </a:avLst>
          </a:prstGeom>
          <a:solidFill>
            <a:srgbClr val="D7C9F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Data/computation flow coordination</a:t>
            </a:r>
          </a:p>
          <a:p>
            <a:pPr marL="1800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Reduce communication overhead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Reduce #writes to flash chips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ED0D847-FD88-A24E-9B42-175B6DDCAE24}"/>
              </a:ext>
            </a:extLst>
          </p:cNvPr>
          <p:cNvSpPr/>
          <p:nvPr/>
        </p:nvSpPr>
        <p:spPr>
          <a:xfrm>
            <a:off x="79799" y="860728"/>
            <a:ext cx="3611231" cy="853442"/>
          </a:xfrm>
          <a:prstGeom prst="roundRect">
            <a:avLst>
              <a:gd name="adj" fmla="val 7782"/>
            </a:avLst>
          </a:prstGeom>
          <a:solidFill>
            <a:srgbClr val="F5DC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CH" sz="2000" b="1" dirty="0">
                <a:solidFill>
                  <a:srgbClr val="C813BD"/>
                </a:solidFill>
                <a:latin typeface="Corbel" panose="020B0503020204020204" pitchFamily="34" charset="0"/>
              </a:rPr>
              <a:t>Task partitioning and mapping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Each step executes </a:t>
            </a:r>
          </a:p>
          <a:p>
            <a:pPr algn="ctr">
              <a:lnSpc>
                <a:spcPct val="90000"/>
              </a:lnSpc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 its most suitable system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FDD6D5-ED65-E845-AC4A-7DB9C4F0CFB7}"/>
              </a:ext>
            </a:extLst>
          </p:cNvPr>
          <p:cNvSpPr/>
          <p:nvPr/>
        </p:nvSpPr>
        <p:spPr>
          <a:xfrm>
            <a:off x="79799" y="830142"/>
            <a:ext cx="8984402" cy="96496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4766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E9AD-1AFA-C14D-92B2-38216609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MegIS Hardware-Software Co-Design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7E662-BF15-0A4D-B2F2-3E0AB950D688}"/>
              </a:ext>
            </a:extLst>
          </p:cNvPr>
          <p:cNvGrpSpPr/>
          <p:nvPr/>
        </p:nvGrpSpPr>
        <p:grpSpPr>
          <a:xfrm>
            <a:off x="705812" y="1953273"/>
            <a:ext cx="7732376" cy="2602902"/>
            <a:chOff x="681428" y="2426782"/>
            <a:chExt cx="7732376" cy="26029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2F72DB-BA33-AD4A-845C-0862E8D50054}"/>
                </a:ext>
              </a:extLst>
            </p:cNvPr>
            <p:cNvGrpSpPr/>
            <p:nvPr/>
          </p:nvGrpSpPr>
          <p:grpSpPr>
            <a:xfrm>
              <a:off x="681428" y="2426782"/>
              <a:ext cx="1112788" cy="2580206"/>
              <a:chOff x="705812" y="3752813"/>
              <a:chExt cx="1112788" cy="258020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9F73F0A-BBF0-AB43-AE37-CA6EDBD4C79D}"/>
                  </a:ext>
                </a:extLst>
              </p:cNvPr>
              <p:cNvSpPr/>
              <p:nvPr/>
            </p:nvSpPr>
            <p:spPr>
              <a:xfrm rot="16200000">
                <a:off x="7778" y="4509537"/>
                <a:ext cx="2567546" cy="1054098"/>
              </a:xfrm>
              <a:prstGeom prst="roundRect">
                <a:avLst>
                  <a:gd name="adj" fmla="val 695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D30CBAC-E4B4-5E45-A7E1-989B18F3E366}"/>
                  </a:ext>
                </a:extLst>
              </p:cNvPr>
              <p:cNvSpPr txBox="1"/>
              <p:nvPr/>
            </p:nvSpPr>
            <p:spPr>
              <a:xfrm rot="16200000">
                <a:off x="-384236" y="4842861"/>
                <a:ext cx="25802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b="1" dirty="0">
                    <a:solidFill>
                      <a:schemeClr val="accent2"/>
                    </a:solidFill>
                    <a:latin typeface="Corbel" panose="020B0503020204020204" pitchFamily="34" charset="0"/>
                  </a:rPr>
                  <a:t>Host System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2764CC-5D10-A248-A393-8558418F6787}"/>
                </a:ext>
              </a:extLst>
            </p:cNvPr>
            <p:cNvGrpSpPr/>
            <p:nvPr/>
          </p:nvGrpSpPr>
          <p:grpSpPr>
            <a:xfrm>
              <a:off x="2642548" y="2480466"/>
              <a:ext cx="5771256" cy="2549218"/>
              <a:chOff x="2666932" y="3806497"/>
              <a:chExt cx="5771256" cy="2549218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E27FD226-8B2E-8A44-A9AD-F6E1501D1528}"/>
                  </a:ext>
                </a:extLst>
              </p:cNvPr>
              <p:cNvSpPr/>
              <p:nvPr/>
            </p:nvSpPr>
            <p:spPr>
              <a:xfrm>
                <a:off x="2666932" y="3806497"/>
                <a:ext cx="5771256" cy="2526522"/>
              </a:xfrm>
              <a:prstGeom prst="roundRect">
                <a:avLst>
                  <a:gd name="adj" fmla="val 6954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5004B6-8162-1A4D-8C51-92E7F24DF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7109" y="4836459"/>
                <a:ext cx="7162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BF880A-7CB8-614C-8D12-584D9AD42B32}"/>
                  </a:ext>
                </a:extLst>
              </p:cNvPr>
              <p:cNvSpPr/>
              <p:nvPr/>
            </p:nvSpPr>
            <p:spPr bwMode="auto">
              <a:xfrm>
                <a:off x="6905902" y="4055477"/>
                <a:ext cx="1369789" cy="2109881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SSD DRAM</a:t>
                </a:r>
                <a:endParaRPr lang="en-CH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A0B680-1145-7043-BDB2-65B21E68E2A2}"/>
                  </a:ext>
                </a:extLst>
              </p:cNvPr>
              <p:cNvSpPr/>
              <p:nvPr/>
            </p:nvSpPr>
            <p:spPr bwMode="auto">
              <a:xfrm>
                <a:off x="3161985" y="4055477"/>
                <a:ext cx="3581420" cy="1579207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H" sz="1400" b="1" dirty="0"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CF6758D-F462-244D-B295-2E2ACDE1E915}"/>
                  </a:ext>
                </a:extLst>
              </p:cNvPr>
              <p:cNvSpPr/>
              <p:nvPr/>
            </p:nvSpPr>
            <p:spPr>
              <a:xfrm>
                <a:off x="6968653" y="4442877"/>
                <a:ext cx="1229298" cy="57836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Standard</a:t>
                </a:r>
              </a:p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Metadata</a:t>
                </a:r>
              </a:p>
            </p:txBody>
          </p:sp>
          <p:sp>
            <p:nvSpPr>
              <p:cNvPr id="58" name="직사각형 363">
                <a:extLst>
                  <a:ext uri="{FF2B5EF4-FFF2-40B4-BE49-F238E27FC236}">
                    <a16:creationId xmlns:a16="http://schemas.microsoft.com/office/drawing/2014/main" id="{94CADD4B-65A9-2A42-B3AA-95E58FB9D21D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78">
                <a:extLst>
                  <a:ext uri="{FF2B5EF4-FFF2-40B4-BE49-F238E27FC236}">
                    <a16:creationId xmlns:a16="http://schemas.microsoft.com/office/drawing/2014/main" id="{1F9B973B-6048-4448-99CD-BF655DBF73D1}"/>
                  </a:ext>
                </a:extLst>
              </p:cNvPr>
              <p:cNvSpPr/>
              <p:nvPr/>
            </p:nvSpPr>
            <p:spPr>
              <a:xfrm>
                <a:off x="3659817" y="4169247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9FD3E6-57A1-8449-BDFD-E51BA278F651}"/>
                  </a:ext>
                </a:extLst>
              </p:cNvPr>
              <p:cNvSpPr txBox="1"/>
              <p:nvPr/>
            </p:nvSpPr>
            <p:spPr>
              <a:xfrm>
                <a:off x="5367788" y="4065864"/>
                <a:ext cx="1535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SSD </a:t>
                </a:r>
              </a:p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Controller</a:t>
                </a:r>
              </a:p>
            </p:txBody>
          </p:sp>
          <p:sp>
            <p:nvSpPr>
              <p:cNvPr id="68" name="직사각형 78">
                <a:extLst>
                  <a:ext uri="{FF2B5EF4-FFF2-40B4-BE49-F238E27FC236}">
                    <a16:creationId xmlns:a16="http://schemas.microsoft.com/office/drawing/2014/main" id="{66D1BBDE-9FEB-F646-8BD9-D0AF0957DF0D}"/>
                  </a:ext>
                </a:extLst>
              </p:cNvPr>
              <p:cNvSpPr/>
              <p:nvPr/>
            </p:nvSpPr>
            <p:spPr>
              <a:xfrm>
                <a:off x="3825174" y="4250901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직사각형 78">
                <a:extLst>
                  <a:ext uri="{FF2B5EF4-FFF2-40B4-BE49-F238E27FC236}">
                    <a16:creationId xmlns:a16="http://schemas.microsoft.com/office/drawing/2014/main" id="{5FB8EDFB-2CD5-6547-A029-B7296B860EFD}"/>
                  </a:ext>
                </a:extLst>
              </p:cNvPr>
              <p:cNvSpPr/>
              <p:nvPr/>
            </p:nvSpPr>
            <p:spPr>
              <a:xfrm>
                <a:off x="3927234" y="4349398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Cores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1AD7E18E-1B6F-BD45-B2F8-5F1B7CB4393E}"/>
                  </a:ext>
                </a:extLst>
              </p:cNvPr>
              <p:cNvSpPr/>
              <p:nvPr/>
            </p:nvSpPr>
            <p:spPr>
              <a:xfrm>
                <a:off x="3220770" y="4115339"/>
                <a:ext cx="797104" cy="553024"/>
              </a:xfrm>
              <a:prstGeom prst="roundRect">
                <a:avLst>
                  <a:gd name="adj" fmla="val 16632"/>
                </a:avLst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FTL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60429B-FBAB-354F-9630-523F1459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8034" y="5369668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2F1C936-8C50-284D-8E0A-E3B0D1472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3867" y="5360221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363">
                <a:extLst>
                  <a:ext uri="{FF2B5EF4-FFF2-40B4-BE49-F238E27FC236}">
                    <a16:creationId xmlns:a16="http://schemas.microsoft.com/office/drawing/2014/main" id="{A3BDFBAB-9A76-3A4F-A18D-4194E5507D24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08F2FF-FDA3-6944-B8B0-3AFAD89EDDC0}"/>
                  </a:ext>
                </a:extLst>
              </p:cNvPr>
              <p:cNvSpPr txBox="1"/>
              <p:nvPr/>
            </p:nvSpPr>
            <p:spPr>
              <a:xfrm rot="16200000">
                <a:off x="1734934" y="4812571"/>
                <a:ext cx="2549218" cy="537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CH" sz="2000" b="1" dirty="0">
                    <a:solidFill>
                      <a:schemeClr val="accent6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MegIS-Enabled SSD </a:t>
                </a:r>
              </a:p>
              <a:p>
                <a:pPr algn="ctr">
                  <a:lnSpc>
                    <a:spcPct val="70000"/>
                  </a:lnSpc>
                </a:pPr>
                <a:endParaRPr lang="en-CH" sz="2000" b="1" dirty="0">
                  <a:solidFill>
                    <a:schemeClr val="accent6">
                      <a:lumMod val="75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A6C05E-6712-C045-A834-4B46040447A5}"/>
                </a:ext>
              </a:extLst>
            </p:cNvPr>
            <p:cNvGrpSpPr/>
            <p:nvPr/>
          </p:nvGrpSpPr>
          <p:grpSpPr>
            <a:xfrm>
              <a:off x="946631" y="3236214"/>
              <a:ext cx="5729638" cy="1361512"/>
              <a:chOff x="971015" y="4562245"/>
              <a:chExt cx="5729638" cy="1361512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BF7D8A7-588E-CE41-9127-2BBECD1C1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4748" y="4861435"/>
                <a:ext cx="0" cy="102608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25DE917-2937-2146-95FD-AA551242F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8034" y="4792939"/>
                <a:ext cx="0" cy="1130818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ight Arrow 270">
                <a:extLst>
                  <a:ext uri="{FF2B5EF4-FFF2-40B4-BE49-F238E27FC236}">
                    <a16:creationId xmlns:a16="http://schemas.microsoft.com/office/drawing/2014/main" id="{B6D8188A-86DA-B040-9FFF-26FCB6F5794B}"/>
                  </a:ext>
                </a:extLst>
              </p:cNvPr>
              <p:cNvSpPr/>
              <p:nvPr/>
            </p:nvSpPr>
            <p:spPr>
              <a:xfrm rot="16200000">
                <a:off x="6170604" y="5447968"/>
                <a:ext cx="391926" cy="192341"/>
              </a:xfrm>
              <a:prstGeom prst="rightArrow">
                <a:avLst>
                  <a:gd name="adj1" fmla="val 23159"/>
                  <a:gd name="adj2" fmla="val 101427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400" i="1">
                  <a:latin typeface="Corbel" panose="020B0503020204020204" pitchFamily="34" charset="0"/>
                </a:endParaRPr>
              </a:p>
            </p:txBody>
          </p:sp>
          <p:sp>
            <p:nvSpPr>
              <p:cNvPr id="57" name="직사각형 78">
                <a:extLst>
                  <a:ext uri="{FF2B5EF4-FFF2-40B4-BE49-F238E27FC236}">
                    <a16:creationId xmlns:a16="http://schemas.microsoft.com/office/drawing/2014/main" id="{0A890FAD-3B97-AD48-800F-45C77AD71D20}"/>
                  </a:ext>
                </a:extLst>
              </p:cNvPr>
              <p:cNvSpPr/>
              <p:nvPr/>
            </p:nvSpPr>
            <p:spPr>
              <a:xfrm>
                <a:off x="5934877" y="4778997"/>
                <a:ext cx="765776" cy="241181"/>
              </a:xfrm>
              <a:prstGeom prst="rect">
                <a:avLst/>
              </a:prstGeom>
              <a:solidFill>
                <a:srgbClr val="FFE79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ACC</a:t>
                </a:r>
                <a:endParaRPr lang="ko-KR" altLang="en-US" b="1" i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ight Arrow 270">
                <a:extLst>
                  <a:ext uri="{FF2B5EF4-FFF2-40B4-BE49-F238E27FC236}">
                    <a16:creationId xmlns:a16="http://schemas.microsoft.com/office/drawing/2014/main" id="{7C04FF88-32A2-A24D-8D51-99CA4646DCF3}"/>
                  </a:ext>
                </a:extLst>
              </p:cNvPr>
              <p:cNvSpPr/>
              <p:nvPr/>
            </p:nvSpPr>
            <p:spPr>
              <a:xfrm rot="16200000">
                <a:off x="3372394" y="5449137"/>
                <a:ext cx="391926" cy="192341"/>
              </a:xfrm>
              <a:prstGeom prst="rightArrow">
                <a:avLst>
                  <a:gd name="adj1" fmla="val 23159"/>
                  <a:gd name="adj2" fmla="val 101427"/>
                </a:avLst>
              </a:prstGeom>
              <a:solidFill>
                <a:schemeClr val="accent4">
                  <a:lumMod val="75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400" i="1">
                  <a:latin typeface="Corbel" panose="020B0503020204020204" pitchFamily="34" charset="0"/>
                </a:endParaRPr>
              </a:p>
            </p:txBody>
          </p:sp>
          <p:sp>
            <p:nvSpPr>
              <p:cNvPr id="60" name="Right Arrow 59">
                <a:extLst>
                  <a:ext uri="{FF2B5EF4-FFF2-40B4-BE49-F238E27FC236}">
                    <a16:creationId xmlns:a16="http://schemas.microsoft.com/office/drawing/2014/main" id="{188D29B9-4804-4543-A70F-1F69FCE7B03B}"/>
                  </a:ext>
                </a:extLst>
              </p:cNvPr>
              <p:cNvSpPr/>
              <p:nvPr/>
            </p:nvSpPr>
            <p:spPr>
              <a:xfrm>
                <a:off x="1827862" y="4562245"/>
                <a:ext cx="824667" cy="274214"/>
              </a:xfrm>
              <a:prstGeom prst="rightArrow">
                <a:avLst/>
              </a:prstGeom>
              <a:solidFill>
                <a:srgbClr val="7030A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i="1" dirty="0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D912E586-2373-A948-97F9-A1DF6071F9AB}"/>
                  </a:ext>
                </a:extLst>
              </p:cNvPr>
              <p:cNvSpPr/>
              <p:nvPr/>
            </p:nvSpPr>
            <p:spPr>
              <a:xfrm rot="10800000">
                <a:off x="1819369" y="5234944"/>
                <a:ext cx="824667" cy="274214"/>
              </a:xfrm>
              <a:prstGeom prst="rightArrow">
                <a:avLst/>
              </a:prstGeom>
              <a:solidFill>
                <a:srgbClr val="7030A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i="1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63" name="직사각형 78">
                <a:extLst>
                  <a:ext uri="{FF2B5EF4-FFF2-40B4-BE49-F238E27FC236}">
                    <a16:creationId xmlns:a16="http://schemas.microsoft.com/office/drawing/2014/main" id="{5785C21E-C67C-E043-8489-65393A3BD31B}"/>
                  </a:ext>
                </a:extLst>
              </p:cNvPr>
              <p:cNvSpPr/>
              <p:nvPr/>
            </p:nvSpPr>
            <p:spPr>
              <a:xfrm>
                <a:off x="3202311" y="4799667"/>
                <a:ext cx="765776" cy="241181"/>
              </a:xfrm>
              <a:prstGeom prst="rect">
                <a:avLst/>
              </a:prstGeom>
              <a:solidFill>
                <a:srgbClr val="FFE799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i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ACC</a:t>
                </a:r>
                <a:endParaRPr lang="ko-KR" altLang="en-US" b="1" i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64" name="Graphic 63" descr="Gears">
                <a:extLst>
                  <a:ext uri="{FF2B5EF4-FFF2-40B4-BE49-F238E27FC236}">
                    <a16:creationId xmlns:a16="http://schemas.microsoft.com/office/drawing/2014/main" id="{1EA12A80-2966-9143-93DA-62D37E7BF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8689" y="4631291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  <p:pic>
            <p:nvPicPr>
              <p:cNvPr id="65" name="Graphic 64" descr="Gears">
                <a:extLst>
                  <a:ext uri="{FF2B5EF4-FFF2-40B4-BE49-F238E27FC236}">
                    <a16:creationId xmlns:a16="http://schemas.microsoft.com/office/drawing/2014/main" id="{B95595D7-3CE1-2244-B3A1-B189597ED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1015" y="4573670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48594D-229F-2E4F-AB9E-0142CC57C9CA}"/>
                </a:ext>
              </a:extLst>
            </p:cNvPr>
            <p:cNvGrpSpPr/>
            <p:nvPr/>
          </p:nvGrpSpPr>
          <p:grpSpPr>
            <a:xfrm>
              <a:off x="3148227" y="3782398"/>
              <a:ext cx="3569766" cy="1067027"/>
              <a:chOff x="3172611" y="5108429"/>
              <a:chExt cx="3569766" cy="1067027"/>
            </a:xfrm>
          </p:grpSpPr>
          <p:sp>
            <p:nvSpPr>
              <p:cNvPr id="71" name="직사각형 78">
                <a:extLst>
                  <a:ext uri="{FF2B5EF4-FFF2-40B4-BE49-F238E27FC236}">
                    <a16:creationId xmlns:a16="http://schemas.microsoft.com/office/drawing/2014/main" id="{87667484-CE28-424C-BE57-A7B1AC72EAB0}"/>
                  </a:ext>
                </a:extLst>
              </p:cNvPr>
              <p:cNvSpPr/>
              <p:nvPr/>
            </p:nvSpPr>
            <p:spPr>
              <a:xfrm>
                <a:off x="5937624" y="5108429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직사각형 78">
                <a:extLst>
                  <a:ext uri="{FF2B5EF4-FFF2-40B4-BE49-F238E27FC236}">
                    <a16:creationId xmlns:a16="http://schemas.microsoft.com/office/drawing/2014/main" id="{58A4D594-9A99-FB41-AAB9-2E6E90677C66}"/>
                  </a:ext>
                </a:extLst>
              </p:cNvPr>
              <p:cNvSpPr/>
              <p:nvPr/>
            </p:nvSpPr>
            <p:spPr>
              <a:xfrm>
                <a:off x="3201622" y="5128487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직사각형 78">
                <a:extLst>
                  <a:ext uri="{FF2B5EF4-FFF2-40B4-BE49-F238E27FC236}">
                    <a16:creationId xmlns:a16="http://schemas.microsoft.com/office/drawing/2014/main" id="{30F9A6F3-8BF3-EC46-A597-1D085672FBC9}"/>
                  </a:ext>
                </a:extLst>
              </p:cNvPr>
              <p:cNvSpPr/>
              <p:nvPr/>
            </p:nvSpPr>
            <p:spPr>
              <a:xfrm>
                <a:off x="5300226" y="5759584"/>
                <a:ext cx="1442151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Channel#N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직사각형 78">
                <a:extLst>
                  <a:ext uri="{FF2B5EF4-FFF2-40B4-BE49-F238E27FC236}">
                    <a16:creationId xmlns:a16="http://schemas.microsoft.com/office/drawing/2014/main" id="{B35589E9-CE31-C640-B7E1-384D589239B6}"/>
                  </a:ext>
                </a:extLst>
              </p:cNvPr>
              <p:cNvSpPr/>
              <p:nvPr/>
            </p:nvSpPr>
            <p:spPr>
              <a:xfrm>
                <a:off x="3172611" y="5769681"/>
                <a:ext cx="1380142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Channel#1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6C401CC-C87D-7049-9839-81ACDCE1FBC6}"/>
              </a:ext>
            </a:extLst>
          </p:cNvPr>
          <p:cNvSpPr/>
          <p:nvPr/>
        </p:nvSpPr>
        <p:spPr>
          <a:xfrm>
            <a:off x="4649734" y="4622866"/>
            <a:ext cx="4392804" cy="825630"/>
          </a:xfrm>
          <a:prstGeom prst="roundRect">
            <a:avLst>
              <a:gd name="adj" fmla="val 7782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BF9001"/>
                </a:solidFill>
                <a:latin typeface="Corbel" panose="020B0503020204020204" pitchFamily="34" charset="0"/>
              </a:rPr>
              <a:t>Lightweight in-storage accelerators 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Minimize SRAM/DRAM buffer spaces needed inside the SSD</a:t>
            </a:r>
            <a:endParaRPr lang="en-CH" sz="2000" i="1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726B9EB5-EF70-7D40-B6FA-6C416442F4E6}"/>
              </a:ext>
            </a:extLst>
          </p:cNvPr>
          <p:cNvSpPr/>
          <p:nvPr/>
        </p:nvSpPr>
        <p:spPr>
          <a:xfrm>
            <a:off x="710471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</a:t>
            </a:r>
            <a:r>
              <a:rPr lang="en-CH" sz="2400" b="1" i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672F70BE-E34F-514E-8596-9C65E2A45B3A}"/>
              </a:ext>
            </a:extLst>
          </p:cNvPr>
          <p:cNvSpPr/>
          <p:nvPr/>
        </p:nvSpPr>
        <p:spPr>
          <a:xfrm>
            <a:off x="379605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2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C42C5C90-298F-3A4E-A6AF-51303D48EBCF}"/>
              </a:ext>
            </a:extLst>
          </p:cNvPr>
          <p:cNvSpPr/>
          <p:nvPr/>
        </p:nvSpPr>
        <p:spPr>
          <a:xfrm>
            <a:off x="616016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3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6DD4D81-DEAF-6748-BE65-AB956B3F1E31}"/>
              </a:ext>
            </a:extLst>
          </p:cNvPr>
          <p:cNvSpPr/>
          <p:nvPr/>
        </p:nvSpPr>
        <p:spPr>
          <a:xfrm>
            <a:off x="79799" y="4618755"/>
            <a:ext cx="3194091" cy="825630"/>
          </a:xfrm>
          <a:prstGeom prst="roundRect">
            <a:avLst>
              <a:gd name="adj" fmla="val 8192"/>
            </a:avLst>
          </a:prstGeom>
          <a:solidFill>
            <a:srgbClr val="BCEAD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009F96"/>
                </a:solidFill>
                <a:latin typeface="Corbel" panose="020B0503020204020204" pitchFamily="34" charset="0"/>
              </a:rPr>
              <a:t>Storage-aware algorithms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Enable efficient </a:t>
            </a:r>
          </a:p>
          <a:p>
            <a:pPr algn="ctr">
              <a:lnSpc>
                <a:spcPct val="90000"/>
              </a:lnSpc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access patterns to the SSD 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96645DA-20F3-4B41-A12C-B6B15D9A7B3A}"/>
              </a:ext>
            </a:extLst>
          </p:cNvPr>
          <p:cNvSpPr/>
          <p:nvPr/>
        </p:nvSpPr>
        <p:spPr>
          <a:xfrm>
            <a:off x="0" y="4580889"/>
            <a:ext cx="3825174" cy="96496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D4A8FC6-A479-EA4A-BB98-F880F3FF3C45}"/>
              </a:ext>
            </a:extLst>
          </p:cNvPr>
          <p:cNvSpPr/>
          <p:nvPr/>
        </p:nvSpPr>
        <p:spPr>
          <a:xfrm>
            <a:off x="4790578" y="863827"/>
            <a:ext cx="4251960" cy="853441"/>
          </a:xfrm>
          <a:prstGeom prst="roundRect">
            <a:avLst>
              <a:gd name="adj" fmla="val 7193"/>
            </a:avLst>
          </a:prstGeom>
          <a:solidFill>
            <a:srgbClr val="D7C9F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Data/computation flow coordination</a:t>
            </a:r>
          </a:p>
          <a:p>
            <a:pPr marL="1800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Reduce communication overhead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Reduce #writes to flash chips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401066B-7687-C041-BB61-3525B972271E}"/>
              </a:ext>
            </a:extLst>
          </p:cNvPr>
          <p:cNvSpPr/>
          <p:nvPr/>
        </p:nvSpPr>
        <p:spPr>
          <a:xfrm>
            <a:off x="79799" y="860728"/>
            <a:ext cx="3611231" cy="853442"/>
          </a:xfrm>
          <a:prstGeom prst="roundRect">
            <a:avLst>
              <a:gd name="adj" fmla="val 7782"/>
            </a:avLst>
          </a:prstGeom>
          <a:solidFill>
            <a:srgbClr val="F5DC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CH" sz="2000" b="1" dirty="0">
                <a:solidFill>
                  <a:srgbClr val="C813BD"/>
                </a:solidFill>
                <a:latin typeface="Corbel" panose="020B0503020204020204" pitchFamily="34" charset="0"/>
              </a:rPr>
              <a:t>Task partitioning and mapping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Each step executes </a:t>
            </a:r>
          </a:p>
          <a:p>
            <a:pPr algn="ctr">
              <a:lnSpc>
                <a:spcPct val="90000"/>
              </a:lnSpc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 its most suitable system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537FA2E-949B-574C-B1F5-A11D5F83FD82}"/>
              </a:ext>
            </a:extLst>
          </p:cNvPr>
          <p:cNvSpPr/>
          <p:nvPr/>
        </p:nvSpPr>
        <p:spPr>
          <a:xfrm>
            <a:off x="79799" y="829985"/>
            <a:ext cx="8984402" cy="96496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7626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E9AD-1AFA-C14D-92B2-38216609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MegIS Hardware-Software Co-Design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7E662-BF15-0A4D-B2F2-3E0AB950D688}"/>
              </a:ext>
            </a:extLst>
          </p:cNvPr>
          <p:cNvGrpSpPr/>
          <p:nvPr/>
        </p:nvGrpSpPr>
        <p:grpSpPr>
          <a:xfrm>
            <a:off x="705812" y="1953273"/>
            <a:ext cx="7732376" cy="2602902"/>
            <a:chOff x="681428" y="2426782"/>
            <a:chExt cx="7732376" cy="26029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2F72DB-BA33-AD4A-845C-0862E8D50054}"/>
                </a:ext>
              </a:extLst>
            </p:cNvPr>
            <p:cNvGrpSpPr/>
            <p:nvPr/>
          </p:nvGrpSpPr>
          <p:grpSpPr>
            <a:xfrm>
              <a:off x="681428" y="2426782"/>
              <a:ext cx="1112788" cy="2580206"/>
              <a:chOff x="705812" y="3752813"/>
              <a:chExt cx="1112788" cy="2580206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39F73F0A-BBF0-AB43-AE37-CA6EDBD4C79D}"/>
                  </a:ext>
                </a:extLst>
              </p:cNvPr>
              <p:cNvSpPr/>
              <p:nvPr/>
            </p:nvSpPr>
            <p:spPr>
              <a:xfrm rot="16200000">
                <a:off x="7778" y="4509537"/>
                <a:ext cx="2567546" cy="1054098"/>
              </a:xfrm>
              <a:prstGeom prst="roundRect">
                <a:avLst>
                  <a:gd name="adj" fmla="val 6954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D30CBAC-E4B4-5E45-A7E1-989B18F3E366}"/>
                  </a:ext>
                </a:extLst>
              </p:cNvPr>
              <p:cNvSpPr txBox="1"/>
              <p:nvPr/>
            </p:nvSpPr>
            <p:spPr>
              <a:xfrm rot="16200000">
                <a:off x="-384236" y="4842861"/>
                <a:ext cx="25802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000" b="1" dirty="0">
                    <a:solidFill>
                      <a:schemeClr val="accent2"/>
                    </a:solidFill>
                    <a:latin typeface="Corbel" panose="020B0503020204020204" pitchFamily="34" charset="0"/>
                  </a:rPr>
                  <a:t>Host System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32764CC-5D10-A248-A393-8558418F6787}"/>
                </a:ext>
              </a:extLst>
            </p:cNvPr>
            <p:cNvGrpSpPr/>
            <p:nvPr/>
          </p:nvGrpSpPr>
          <p:grpSpPr>
            <a:xfrm>
              <a:off x="2642548" y="2480466"/>
              <a:ext cx="5771256" cy="2549218"/>
              <a:chOff x="2666932" y="3806497"/>
              <a:chExt cx="5771256" cy="2549218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E27FD226-8B2E-8A44-A9AD-F6E1501D1528}"/>
                  </a:ext>
                </a:extLst>
              </p:cNvPr>
              <p:cNvSpPr/>
              <p:nvPr/>
            </p:nvSpPr>
            <p:spPr>
              <a:xfrm>
                <a:off x="2666932" y="3806497"/>
                <a:ext cx="5771256" cy="2526522"/>
              </a:xfrm>
              <a:prstGeom prst="roundRect">
                <a:avLst>
                  <a:gd name="adj" fmla="val 6954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endParaRPr lang="en-CH" sz="1400" b="1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5004B6-8162-1A4D-8C51-92E7F24DF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7109" y="4836459"/>
                <a:ext cx="716242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64BF880A-7CB8-614C-8D12-584D9AD42B32}"/>
                  </a:ext>
                </a:extLst>
              </p:cNvPr>
              <p:cNvSpPr/>
              <p:nvPr/>
            </p:nvSpPr>
            <p:spPr bwMode="auto">
              <a:xfrm>
                <a:off x="6905902" y="4055477"/>
                <a:ext cx="1369789" cy="2109881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SSD DRAM</a:t>
                </a:r>
                <a:endParaRPr lang="en-CH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A0B680-1145-7043-BDB2-65B21E68E2A2}"/>
                  </a:ext>
                </a:extLst>
              </p:cNvPr>
              <p:cNvSpPr/>
              <p:nvPr/>
            </p:nvSpPr>
            <p:spPr bwMode="auto">
              <a:xfrm>
                <a:off x="3161985" y="4055477"/>
                <a:ext cx="3581420" cy="1579207"/>
              </a:xfrm>
              <a:prstGeom prst="rect">
                <a:avLst/>
              </a:prstGeom>
              <a:solidFill>
                <a:schemeClr val="bg2"/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H" sz="1400" b="1" dirty="0"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CF6758D-F462-244D-B295-2E2ACDE1E915}"/>
                  </a:ext>
                </a:extLst>
              </p:cNvPr>
              <p:cNvSpPr/>
              <p:nvPr/>
            </p:nvSpPr>
            <p:spPr>
              <a:xfrm>
                <a:off x="6968653" y="4442877"/>
                <a:ext cx="1229298" cy="57836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Standard</a:t>
                </a:r>
              </a:p>
              <a:p>
                <a:pPr algn="ctr"/>
                <a:r>
                  <a:rPr lang="en-CH" b="1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Metadata</a:t>
                </a:r>
              </a:p>
            </p:txBody>
          </p:sp>
          <p:sp>
            <p:nvSpPr>
              <p:cNvPr id="58" name="직사각형 363">
                <a:extLst>
                  <a:ext uri="{FF2B5EF4-FFF2-40B4-BE49-F238E27FC236}">
                    <a16:creationId xmlns:a16="http://schemas.microsoft.com/office/drawing/2014/main" id="{94CADD4B-65A9-2A42-B3AA-95E58FB9D21D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1" name="직사각형 78">
                <a:extLst>
                  <a:ext uri="{FF2B5EF4-FFF2-40B4-BE49-F238E27FC236}">
                    <a16:creationId xmlns:a16="http://schemas.microsoft.com/office/drawing/2014/main" id="{1F9B973B-6048-4448-99CD-BF655DBF73D1}"/>
                  </a:ext>
                </a:extLst>
              </p:cNvPr>
              <p:cNvSpPr/>
              <p:nvPr/>
            </p:nvSpPr>
            <p:spPr>
              <a:xfrm>
                <a:off x="3659817" y="4169247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39FD3E6-57A1-8449-BDFD-E51BA278F651}"/>
                  </a:ext>
                </a:extLst>
              </p:cNvPr>
              <p:cNvSpPr txBox="1"/>
              <p:nvPr/>
            </p:nvSpPr>
            <p:spPr>
              <a:xfrm>
                <a:off x="5367788" y="4065864"/>
                <a:ext cx="15351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SSD </a:t>
                </a:r>
              </a:p>
              <a:p>
                <a:pPr algn="ctr"/>
                <a:r>
                  <a:rPr lang="en-CH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rbel" panose="020B0503020204020204" pitchFamily="34" charset="0"/>
                  </a:rPr>
                  <a:t>Controller</a:t>
                </a:r>
              </a:p>
            </p:txBody>
          </p:sp>
          <p:sp>
            <p:nvSpPr>
              <p:cNvPr id="68" name="직사각형 78">
                <a:extLst>
                  <a:ext uri="{FF2B5EF4-FFF2-40B4-BE49-F238E27FC236}">
                    <a16:creationId xmlns:a16="http://schemas.microsoft.com/office/drawing/2014/main" id="{66D1BBDE-9FEB-F646-8BD9-D0AF0957DF0D}"/>
                  </a:ext>
                </a:extLst>
              </p:cNvPr>
              <p:cNvSpPr/>
              <p:nvPr/>
            </p:nvSpPr>
            <p:spPr>
              <a:xfrm>
                <a:off x="3825174" y="4250901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직사각형 78">
                <a:extLst>
                  <a:ext uri="{FF2B5EF4-FFF2-40B4-BE49-F238E27FC236}">
                    <a16:creationId xmlns:a16="http://schemas.microsoft.com/office/drawing/2014/main" id="{5FB8EDFB-2CD5-6547-A029-B7296B860EFD}"/>
                  </a:ext>
                </a:extLst>
              </p:cNvPr>
              <p:cNvSpPr/>
              <p:nvPr/>
            </p:nvSpPr>
            <p:spPr>
              <a:xfrm>
                <a:off x="3927234" y="4349398"/>
                <a:ext cx="1519718" cy="23194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Cores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1AD7E18E-1B6F-BD45-B2F8-5F1B7CB4393E}"/>
                  </a:ext>
                </a:extLst>
              </p:cNvPr>
              <p:cNvSpPr/>
              <p:nvPr/>
            </p:nvSpPr>
            <p:spPr>
              <a:xfrm>
                <a:off x="3220770" y="4115339"/>
                <a:ext cx="797104" cy="553024"/>
              </a:xfrm>
              <a:prstGeom prst="roundRect">
                <a:avLst>
                  <a:gd name="adj" fmla="val 16632"/>
                </a:avLst>
              </a:prstGeom>
              <a:solidFill>
                <a:schemeClr val="bg2">
                  <a:lumMod val="90000"/>
                </a:schemeClr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CH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FTL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560429B-FBAB-354F-9630-523F1459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8034" y="5369668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2F1C936-8C50-284D-8E0A-E3B0D14721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3867" y="5360221"/>
                <a:ext cx="0" cy="67442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직사각형 363">
                <a:extLst>
                  <a:ext uri="{FF2B5EF4-FFF2-40B4-BE49-F238E27FC236}">
                    <a16:creationId xmlns:a16="http://schemas.microsoft.com/office/drawing/2014/main" id="{A3BDFBAB-9A76-3A4F-A18D-4194E5507D24}"/>
                  </a:ext>
                </a:extLst>
              </p:cNvPr>
              <p:cNvSpPr/>
              <p:nvPr/>
            </p:nvSpPr>
            <p:spPr>
              <a:xfrm>
                <a:off x="4649734" y="5644607"/>
                <a:ext cx="378249" cy="3232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⋯</a:t>
                </a:r>
                <a:endParaRPr lang="ko-KR" altLang="en-US" sz="1400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A08F2FF-FDA3-6944-B8B0-3AFAD89EDDC0}"/>
                  </a:ext>
                </a:extLst>
              </p:cNvPr>
              <p:cNvSpPr txBox="1"/>
              <p:nvPr/>
            </p:nvSpPr>
            <p:spPr>
              <a:xfrm rot="16200000">
                <a:off x="1734934" y="4812571"/>
                <a:ext cx="2549218" cy="5370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70000"/>
                  </a:lnSpc>
                </a:pPr>
                <a:r>
                  <a:rPr lang="en-CH" sz="2000" b="1" dirty="0">
                    <a:solidFill>
                      <a:schemeClr val="accent6">
                        <a:lumMod val="75000"/>
                      </a:schemeClr>
                    </a:solidFill>
                    <a:latin typeface="Corbel" panose="020B0503020204020204" pitchFamily="34" charset="0"/>
                  </a:rPr>
                  <a:t>MegIS-Enabled SSD </a:t>
                </a:r>
              </a:p>
              <a:p>
                <a:pPr algn="ctr">
                  <a:lnSpc>
                    <a:spcPct val="70000"/>
                  </a:lnSpc>
                </a:pPr>
                <a:endParaRPr lang="en-CH" sz="2000" b="1" dirty="0">
                  <a:solidFill>
                    <a:schemeClr val="accent6">
                      <a:lumMod val="75000"/>
                    </a:schemeClr>
                  </a:solidFill>
                  <a:latin typeface="Corbel" panose="020B0503020204020204" pitchFamily="34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A6C05E-6712-C045-A834-4B46040447A5}"/>
                </a:ext>
              </a:extLst>
            </p:cNvPr>
            <p:cNvGrpSpPr/>
            <p:nvPr/>
          </p:nvGrpSpPr>
          <p:grpSpPr>
            <a:xfrm>
              <a:off x="946631" y="2788971"/>
              <a:ext cx="7226937" cy="1808755"/>
              <a:chOff x="971015" y="4115002"/>
              <a:chExt cx="7226937" cy="1808755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BF7D8A7-588E-CE41-9127-2BBECD1C1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4748" y="4861435"/>
                <a:ext cx="0" cy="1026087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8A20B564-6FD3-5B43-ADCC-7C363CBDA8F1}"/>
                  </a:ext>
                </a:extLst>
              </p:cNvPr>
              <p:cNvSpPr/>
              <p:nvPr/>
            </p:nvSpPr>
            <p:spPr>
              <a:xfrm>
                <a:off x="3218889" y="4115002"/>
                <a:ext cx="797104" cy="553024"/>
              </a:xfrm>
              <a:prstGeom prst="roundRect">
                <a:avLst>
                  <a:gd name="adj" fmla="val 16632"/>
                </a:avLst>
              </a:prstGeom>
              <a:solidFill>
                <a:schemeClr val="accent5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CH" b="1" i="1" dirty="0">
                    <a:solidFill>
                      <a:schemeClr val="bg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MegIS</a:t>
                </a:r>
              </a:p>
              <a:p>
                <a:pPr algn="ctr"/>
                <a:r>
                  <a:rPr lang="en-CH" b="1" i="1" dirty="0">
                    <a:solidFill>
                      <a:schemeClr val="bg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FTL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2F54877-8BC9-0D4E-BE68-0BEA8434F060}"/>
                  </a:ext>
                </a:extLst>
              </p:cNvPr>
              <p:cNvSpPr/>
              <p:nvPr/>
            </p:nvSpPr>
            <p:spPr>
              <a:xfrm>
                <a:off x="6968654" y="5344530"/>
                <a:ext cx="1229298" cy="578367"/>
              </a:xfrm>
              <a:prstGeom prst="rect">
                <a:avLst/>
              </a:prstGeom>
              <a:solidFill>
                <a:schemeClr val="accent5"/>
              </a:solidFill>
              <a:ln w="158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CH" b="1" i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MegIS</a:t>
                </a:r>
              </a:p>
              <a:p>
                <a:pPr algn="ctr"/>
                <a:r>
                  <a:rPr lang="en-CH" b="1" i="1" dirty="0">
                    <a:solidFill>
                      <a:schemeClr val="bg1"/>
                    </a:solidFill>
                    <a:latin typeface="Corbel" panose="020B0503020204020204" pitchFamily="34" charset="0"/>
                  </a:rPr>
                  <a:t>Metadata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25DE917-2937-2146-95FD-AA551242F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8034" y="4792939"/>
                <a:ext cx="0" cy="1130818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Right Arrow 270">
                <a:extLst>
                  <a:ext uri="{FF2B5EF4-FFF2-40B4-BE49-F238E27FC236}">
                    <a16:creationId xmlns:a16="http://schemas.microsoft.com/office/drawing/2014/main" id="{B6D8188A-86DA-B040-9FFF-26FCB6F5794B}"/>
                  </a:ext>
                </a:extLst>
              </p:cNvPr>
              <p:cNvSpPr/>
              <p:nvPr/>
            </p:nvSpPr>
            <p:spPr>
              <a:xfrm rot="16200000">
                <a:off x="6170604" y="5447968"/>
                <a:ext cx="391926" cy="192341"/>
              </a:xfrm>
              <a:prstGeom prst="rightArrow">
                <a:avLst>
                  <a:gd name="adj1" fmla="val 23159"/>
                  <a:gd name="adj2" fmla="val 10142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400" i="1">
                  <a:latin typeface="Corbel" panose="020B0503020204020204" pitchFamily="34" charset="0"/>
                </a:endParaRPr>
              </a:p>
            </p:txBody>
          </p:sp>
          <p:sp>
            <p:nvSpPr>
              <p:cNvPr id="59" name="Right Arrow 270">
                <a:extLst>
                  <a:ext uri="{FF2B5EF4-FFF2-40B4-BE49-F238E27FC236}">
                    <a16:creationId xmlns:a16="http://schemas.microsoft.com/office/drawing/2014/main" id="{7C04FF88-32A2-A24D-8D51-99CA4646DCF3}"/>
                  </a:ext>
                </a:extLst>
              </p:cNvPr>
              <p:cNvSpPr/>
              <p:nvPr/>
            </p:nvSpPr>
            <p:spPr>
              <a:xfrm rot="16200000">
                <a:off x="3372394" y="5449137"/>
                <a:ext cx="391926" cy="192341"/>
              </a:xfrm>
              <a:prstGeom prst="rightArrow">
                <a:avLst>
                  <a:gd name="adj1" fmla="val 23159"/>
                  <a:gd name="adj2" fmla="val 101427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sz="1400" i="1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60" name="Right Arrow 59">
                <a:extLst>
                  <a:ext uri="{FF2B5EF4-FFF2-40B4-BE49-F238E27FC236}">
                    <a16:creationId xmlns:a16="http://schemas.microsoft.com/office/drawing/2014/main" id="{188D29B9-4804-4543-A70F-1F69FCE7B03B}"/>
                  </a:ext>
                </a:extLst>
              </p:cNvPr>
              <p:cNvSpPr/>
              <p:nvPr/>
            </p:nvSpPr>
            <p:spPr>
              <a:xfrm>
                <a:off x="1827862" y="4562245"/>
                <a:ext cx="824667" cy="274214"/>
              </a:xfrm>
              <a:prstGeom prst="rightArrow">
                <a:avLst/>
              </a:prstGeom>
              <a:solidFill>
                <a:srgbClr val="7030A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i="1" dirty="0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62" name="Right Arrow 61">
                <a:extLst>
                  <a:ext uri="{FF2B5EF4-FFF2-40B4-BE49-F238E27FC236}">
                    <a16:creationId xmlns:a16="http://schemas.microsoft.com/office/drawing/2014/main" id="{D912E586-2373-A948-97F9-A1DF6071F9AB}"/>
                  </a:ext>
                </a:extLst>
              </p:cNvPr>
              <p:cNvSpPr/>
              <p:nvPr/>
            </p:nvSpPr>
            <p:spPr>
              <a:xfrm rot="10800000">
                <a:off x="1819369" y="5234944"/>
                <a:ext cx="824667" cy="274214"/>
              </a:xfrm>
              <a:prstGeom prst="rightArrow">
                <a:avLst/>
              </a:prstGeom>
              <a:solidFill>
                <a:srgbClr val="7030A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i="1">
                  <a:solidFill>
                    <a:srgbClr val="7030A0"/>
                  </a:solidFill>
                  <a:latin typeface="Corbel" panose="020B0503020204020204" pitchFamily="34" charset="0"/>
                </a:endParaRPr>
              </a:p>
            </p:txBody>
          </p:sp>
          <p:pic>
            <p:nvPicPr>
              <p:cNvPr id="64" name="Graphic 63" descr="Gears">
                <a:extLst>
                  <a:ext uri="{FF2B5EF4-FFF2-40B4-BE49-F238E27FC236}">
                    <a16:creationId xmlns:a16="http://schemas.microsoft.com/office/drawing/2014/main" id="{1EA12A80-2966-9143-93DA-62D37E7BF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428689" y="4631291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  <p:pic>
            <p:nvPicPr>
              <p:cNvPr id="65" name="Graphic 64" descr="Gears">
                <a:extLst>
                  <a:ext uri="{FF2B5EF4-FFF2-40B4-BE49-F238E27FC236}">
                    <a16:creationId xmlns:a16="http://schemas.microsoft.com/office/drawing/2014/main" id="{B95595D7-3CE1-2244-B3A1-B189597EDD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71015" y="4573670"/>
                <a:ext cx="914400" cy="914400"/>
              </a:xfrm>
              <a:prstGeom prst="rect">
                <a:avLst/>
              </a:prstGeom>
              <a:effectLst>
                <a:glow rad="63500">
                  <a:schemeClr val="bg1">
                    <a:alpha val="40000"/>
                  </a:schemeClr>
                </a:glow>
              </a:effec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C48594D-229F-2E4F-AB9E-0142CC57C9CA}"/>
                </a:ext>
              </a:extLst>
            </p:cNvPr>
            <p:cNvGrpSpPr/>
            <p:nvPr/>
          </p:nvGrpSpPr>
          <p:grpSpPr>
            <a:xfrm>
              <a:off x="3148227" y="3782398"/>
              <a:ext cx="3569766" cy="1067027"/>
              <a:chOff x="3172611" y="5108429"/>
              <a:chExt cx="3569766" cy="1067027"/>
            </a:xfrm>
          </p:grpSpPr>
          <p:sp>
            <p:nvSpPr>
              <p:cNvPr id="71" name="직사각형 78">
                <a:extLst>
                  <a:ext uri="{FF2B5EF4-FFF2-40B4-BE49-F238E27FC236}">
                    <a16:creationId xmlns:a16="http://schemas.microsoft.com/office/drawing/2014/main" id="{87667484-CE28-424C-BE57-A7B1AC72EAB0}"/>
                  </a:ext>
                </a:extLst>
              </p:cNvPr>
              <p:cNvSpPr/>
              <p:nvPr/>
            </p:nvSpPr>
            <p:spPr>
              <a:xfrm>
                <a:off x="5937624" y="5108429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직사각형 78">
                <a:extLst>
                  <a:ext uri="{FF2B5EF4-FFF2-40B4-BE49-F238E27FC236}">
                    <a16:creationId xmlns:a16="http://schemas.microsoft.com/office/drawing/2014/main" id="{58A4D594-9A99-FB41-AAB9-2E6E90677C66}"/>
                  </a:ext>
                </a:extLst>
              </p:cNvPr>
              <p:cNvSpPr/>
              <p:nvPr/>
            </p:nvSpPr>
            <p:spPr>
              <a:xfrm>
                <a:off x="3201622" y="5128487"/>
                <a:ext cx="765776" cy="24118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b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Cntrl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직사각형 78">
                <a:extLst>
                  <a:ext uri="{FF2B5EF4-FFF2-40B4-BE49-F238E27FC236}">
                    <a16:creationId xmlns:a16="http://schemas.microsoft.com/office/drawing/2014/main" id="{30F9A6F3-8BF3-EC46-A597-1D085672FBC9}"/>
                  </a:ext>
                </a:extLst>
              </p:cNvPr>
              <p:cNvSpPr/>
              <p:nvPr/>
            </p:nvSpPr>
            <p:spPr>
              <a:xfrm>
                <a:off x="5300226" y="5759584"/>
                <a:ext cx="1442151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Channel#N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직사각형 78">
                <a:extLst>
                  <a:ext uri="{FF2B5EF4-FFF2-40B4-BE49-F238E27FC236}">
                    <a16:creationId xmlns:a16="http://schemas.microsoft.com/office/drawing/2014/main" id="{B35589E9-CE31-C640-B7E1-384D589239B6}"/>
                  </a:ext>
                </a:extLst>
              </p:cNvPr>
              <p:cNvSpPr/>
              <p:nvPr/>
            </p:nvSpPr>
            <p:spPr>
              <a:xfrm>
                <a:off x="3172611" y="5769681"/>
                <a:ext cx="1380142" cy="405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rbel" panose="020B0503020204020204" pitchFamily="34" charset="0"/>
                    <a:cs typeface="Arial" panose="020B0604020202020204" pitchFamily="34" charset="0"/>
                  </a:rPr>
                  <a:t>Channel#1</a:t>
                </a:r>
                <a:endParaRPr lang="ko-KR" altLang="en-US" b="1" dirty="0">
                  <a:solidFill>
                    <a:schemeClr val="tx1"/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7842FB48-1197-5D43-BC5B-3BD922FE9DF3}"/>
              </a:ext>
            </a:extLst>
          </p:cNvPr>
          <p:cNvSpPr/>
          <p:nvPr/>
        </p:nvSpPr>
        <p:spPr>
          <a:xfrm>
            <a:off x="79798" y="5504411"/>
            <a:ext cx="8962739" cy="853441"/>
          </a:xfrm>
          <a:prstGeom prst="roundRect">
            <a:avLst>
              <a:gd name="adj" fmla="val 10953"/>
            </a:avLst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chemeClr val="accent5"/>
                </a:solidFill>
                <a:latin typeface="Corbel" panose="020B0503020204020204" pitchFamily="34" charset="0"/>
              </a:rPr>
              <a:t>Data mapping scheme and Flash Translation Layer (FTL) 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Specialize to the characteristics of metagenomic analysis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Leverage the SSD’s full internal bandwidth</a:t>
            </a:r>
            <a:endParaRPr lang="en-CH" sz="2000" i="1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B2D97E1-91C0-A649-B057-F8EFFE7C9184}"/>
              </a:ext>
            </a:extLst>
          </p:cNvPr>
          <p:cNvSpPr/>
          <p:nvPr/>
        </p:nvSpPr>
        <p:spPr>
          <a:xfrm>
            <a:off x="710471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</a:t>
            </a:r>
            <a:r>
              <a:rPr lang="en-CH" sz="2400" b="1" i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0BD05C0-4CB5-2145-9EA6-E22E1A02087D}"/>
              </a:ext>
            </a:extLst>
          </p:cNvPr>
          <p:cNvSpPr/>
          <p:nvPr/>
        </p:nvSpPr>
        <p:spPr>
          <a:xfrm>
            <a:off x="379605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2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3E332501-AC70-B14B-904F-57945CAD325E}"/>
              </a:ext>
            </a:extLst>
          </p:cNvPr>
          <p:cNvSpPr/>
          <p:nvPr/>
        </p:nvSpPr>
        <p:spPr>
          <a:xfrm>
            <a:off x="6160165" y="1800983"/>
            <a:ext cx="1160946" cy="386703"/>
          </a:xfrm>
          <a:prstGeom prst="roundRect">
            <a:avLst>
              <a:gd name="adj" fmla="val 34566"/>
            </a:avLst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400" b="1" i="1" dirty="0">
                <a:solidFill>
                  <a:schemeClr val="bg1"/>
                </a:solidFill>
                <a:latin typeface="Corbel" panose="020B0503020204020204" pitchFamily="34" charset="0"/>
              </a:rPr>
              <a:t>Step 3</a:t>
            </a:r>
            <a:endParaRPr lang="en-CH" sz="2400" b="1" i="1" dirty="0">
              <a:solidFill>
                <a:schemeClr val="bg1"/>
              </a:solidFill>
            </a:endParaRP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EEC46954-54C7-C24D-89D1-623EC43F8C5C}"/>
              </a:ext>
            </a:extLst>
          </p:cNvPr>
          <p:cNvSpPr/>
          <p:nvPr/>
        </p:nvSpPr>
        <p:spPr>
          <a:xfrm>
            <a:off x="79799" y="4618755"/>
            <a:ext cx="3194091" cy="825630"/>
          </a:xfrm>
          <a:prstGeom prst="roundRect">
            <a:avLst>
              <a:gd name="adj" fmla="val 8192"/>
            </a:avLst>
          </a:prstGeom>
          <a:solidFill>
            <a:srgbClr val="BCEAD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009F96"/>
                </a:solidFill>
                <a:latin typeface="Corbel" panose="020B0503020204020204" pitchFamily="34" charset="0"/>
              </a:rPr>
              <a:t>Storage-aware algorithms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Enable efficient </a:t>
            </a:r>
          </a:p>
          <a:p>
            <a:pPr algn="ctr">
              <a:lnSpc>
                <a:spcPct val="90000"/>
              </a:lnSpc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access patterns to the SSD 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99BFE44-0408-1C4F-BE6E-21139D117DEB}"/>
              </a:ext>
            </a:extLst>
          </p:cNvPr>
          <p:cNvSpPr/>
          <p:nvPr/>
        </p:nvSpPr>
        <p:spPr>
          <a:xfrm>
            <a:off x="4649734" y="4622866"/>
            <a:ext cx="4392804" cy="825630"/>
          </a:xfrm>
          <a:prstGeom prst="roundRect">
            <a:avLst>
              <a:gd name="adj" fmla="val 7782"/>
            </a:avLst>
          </a:prstGeom>
          <a:solidFill>
            <a:schemeClr val="accent4">
              <a:lumMod val="40000"/>
              <a:lumOff val="6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B28506"/>
                </a:solidFill>
                <a:latin typeface="Corbel" panose="020B0503020204020204" pitchFamily="34" charset="0"/>
              </a:rPr>
              <a:t>Lightweight in-storage accelerators 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Minimize SRAM/DRAM buffer spaces needed inside the SSD</a:t>
            </a:r>
            <a:endParaRPr lang="en-CH" sz="2000" i="1" dirty="0">
              <a:solidFill>
                <a:schemeClr val="bg1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6AC8AB3-DD91-5A43-84DA-3F09AE325F24}"/>
              </a:ext>
            </a:extLst>
          </p:cNvPr>
          <p:cNvSpPr/>
          <p:nvPr/>
        </p:nvSpPr>
        <p:spPr>
          <a:xfrm>
            <a:off x="-28764" y="4566703"/>
            <a:ext cx="9143999" cy="88816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E9028A9-839E-8F43-B5FC-23C302E73769}"/>
              </a:ext>
            </a:extLst>
          </p:cNvPr>
          <p:cNvSpPr/>
          <p:nvPr/>
        </p:nvSpPr>
        <p:spPr>
          <a:xfrm>
            <a:off x="4790578" y="863827"/>
            <a:ext cx="4251960" cy="853441"/>
          </a:xfrm>
          <a:prstGeom prst="roundRect">
            <a:avLst>
              <a:gd name="adj" fmla="val 7193"/>
            </a:avLst>
          </a:prstGeom>
          <a:solidFill>
            <a:srgbClr val="D7C9FA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>
                <a:solidFill>
                  <a:srgbClr val="7030A0"/>
                </a:solidFill>
                <a:latin typeface="Corbel" panose="020B0503020204020204" pitchFamily="34" charset="0"/>
              </a:rPr>
              <a:t>Data/computation flow coordination</a:t>
            </a:r>
          </a:p>
          <a:p>
            <a:pPr marL="1800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Reduce communication overhead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Reduce #writes to flash chips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C9FB57D0-4689-5344-9D4B-7959BBC061C6}"/>
              </a:ext>
            </a:extLst>
          </p:cNvPr>
          <p:cNvSpPr/>
          <p:nvPr/>
        </p:nvSpPr>
        <p:spPr>
          <a:xfrm>
            <a:off x="79799" y="860728"/>
            <a:ext cx="3611231" cy="853442"/>
          </a:xfrm>
          <a:prstGeom prst="roundRect">
            <a:avLst>
              <a:gd name="adj" fmla="val 7782"/>
            </a:avLst>
          </a:prstGeom>
          <a:solidFill>
            <a:srgbClr val="F5DCF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CH" sz="2000" b="1" dirty="0">
                <a:solidFill>
                  <a:srgbClr val="C813BD"/>
                </a:solidFill>
                <a:latin typeface="Corbel" panose="020B0503020204020204" pitchFamily="34" charset="0"/>
              </a:rPr>
              <a:t>Task partitioning and mapping</a:t>
            </a:r>
          </a:p>
          <a:p>
            <a:pPr marL="342900" indent="-1800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 Each step executes </a:t>
            </a:r>
          </a:p>
          <a:p>
            <a:pPr algn="ctr">
              <a:lnSpc>
                <a:spcPct val="90000"/>
              </a:lnSpc>
            </a:pPr>
            <a:r>
              <a:rPr lang="en-CH" sz="2000" i="1" dirty="0">
                <a:solidFill>
                  <a:schemeClr val="bg1">
                    <a:lumMod val="50000"/>
                  </a:schemeClr>
                </a:solidFill>
                <a:latin typeface="Corbel" panose="020B0503020204020204" pitchFamily="34" charset="0"/>
              </a:rPr>
              <a:t>in its most suitable system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BE1CF2-37DC-274E-8B22-B10C1BD001AF}"/>
              </a:ext>
            </a:extLst>
          </p:cNvPr>
          <p:cNvSpPr/>
          <p:nvPr/>
        </p:nvSpPr>
        <p:spPr>
          <a:xfrm>
            <a:off x="79799" y="829985"/>
            <a:ext cx="8984402" cy="96496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직사각형 78">
            <a:extLst>
              <a:ext uri="{FF2B5EF4-FFF2-40B4-BE49-F238E27FC236}">
                <a16:creationId xmlns:a16="http://schemas.microsoft.com/office/drawing/2014/main" id="{B4333B67-197B-EA44-BA13-C61FA34AF5AB}"/>
              </a:ext>
            </a:extLst>
          </p:cNvPr>
          <p:cNvSpPr/>
          <p:nvPr/>
        </p:nvSpPr>
        <p:spPr>
          <a:xfrm>
            <a:off x="5934877" y="2979457"/>
            <a:ext cx="765776" cy="241181"/>
          </a:xfrm>
          <a:prstGeom prst="rect">
            <a:avLst/>
          </a:prstGeom>
          <a:solidFill>
            <a:srgbClr val="FFE79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ACC</a:t>
            </a:r>
            <a:endParaRPr lang="ko-KR" altLang="en-US" b="1" i="1" dirty="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직사각형 78">
            <a:extLst>
              <a:ext uri="{FF2B5EF4-FFF2-40B4-BE49-F238E27FC236}">
                <a16:creationId xmlns:a16="http://schemas.microsoft.com/office/drawing/2014/main" id="{14D37576-0270-C547-AA3D-0EF2A00F6DCD}"/>
              </a:ext>
            </a:extLst>
          </p:cNvPr>
          <p:cNvSpPr/>
          <p:nvPr/>
        </p:nvSpPr>
        <p:spPr>
          <a:xfrm>
            <a:off x="3202311" y="3000127"/>
            <a:ext cx="765776" cy="241181"/>
          </a:xfrm>
          <a:prstGeom prst="rect">
            <a:avLst/>
          </a:prstGeom>
          <a:solidFill>
            <a:srgbClr val="FFE79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b="1" i="1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ACC</a:t>
            </a:r>
            <a:endParaRPr lang="ko-KR" altLang="en-US" b="1" i="1" dirty="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60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D0F72-87D9-544D-A6CE-FE644A99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System Cost-Efficiency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9BD6D46-47FA-814C-B9C8-7363C421C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785" y="909684"/>
            <a:ext cx="9037567" cy="994246"/>
          </a:xfrm>
        </p:spPr>
        <p:txBody>
          <a:bodyPr/>
          <a:lstStyle/>
          <a:p>
            <a:r>
              <a:rPr lang="en-GB" sz="2350" b="1" dirty="0">
                <a:solidFill>
                  <a:srgbClr val="929000"/>
                </a:solidFill>
              </a:rPr>
              <a:t>Cost-optimized system ($): </a:t>
            </a:r>
            <a:r>
              <a:rPr lang="en-GB" sz="2350" dirty="0"/>
              <a:t>With SSD-C and </a:t>
            </a:r>
            <a:r>
              <a:rPr lang="en-GB" sz="2350" dirty="0">
                <a:latin typeface="+mn-lt"/>
              </a:rPr>
              <a:t>64</a:t>
            </a:r>
            <a:r>
              <a:rPr lang="en-GB" sz="2350" dirty="0"/>
              <a:t>-GB DRAM</a:t>
            </a:r>
          </a:p>
          <a:p>
            <a:r>
              <a:rPr lang="en-GB" sz="2350" b="1" dirty="0">
                <a:solidFill>
                  <a:srgbClr val="1B83C5"/>
                </a:solidFill>
              </a:rPr>
              <a:t>Performance-optimized system ($$$): </a:t>
            </a:r>
            <a:r>
              <a:rPr lang="en-GB" sz="2350" dirty="0"/>
              <a:t>With SSD-P and </a:t>
            </a:r>
            <a:r>
              <a:rPr lang="en-GB" sz="2350" dirty="0">
                <a:latin typeface="+mn-lt"/>
              </a:rPr>
              <a:t>1</a:t>
            </a:r>
            <a:r>
              <a:rPr lang="en-GB" sz="2350" dirty="0"/>
              <a:t>-TB DRAM</a:t>
            </a:r>
          </a:p>
          <a:p>
            <a:endParaRPr lang="en-GB" sz="2350" dirty="0"/>
          </a:p>
          <a:p>
            <a:endParaRPr lang="en-CH" sz="2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EA72C-C8DB-C84F-B722-3E3421B84BE7}"/>
              </a:ext>
            </a:extLst>
          </p:cNvPr>
          <p:cNvSpPr txBox="1"/>
          <p:nvPr/>
        </p:nvSpPr>
        <p:spPr>
          <a:xfrm rot="16200000">
            <a:off x="-869369" y="3048865"/>
            <a:ext cx="238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orbel" panose="020B0503020204020204" pitchFamily="34" charset="0"/>
              </a:rPr>
              <a:t>GMean Speedup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A884CC5-7239-CE40-AC06-B156C4BB5EA6}"/>
              </a:ext>
            </a:extLst>
          </p:cNvPr>
          <p:cNvGraphicFramePr>
            <a:graphicFrameLocks/>
          </p:cNvGraphicFramePr>
          <p:nvPr/>
        </p:nvGraphicFramePr>
        <p:xfrm>
          <a:off x="437321" y="1846540"/>
          <a:ext cx="8556875" cy="3054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1A80C71C-F6D0-474F-B2E6-54CA9D5B5DAD}"/>
              </a:ext>
            </a:extLst>
          </p:cNvPr>
          <p:cNvSpPr/>
          <p:nvPr/>
        </p:nvSpPr>
        <p:spPr>
          <a:xfrm>
            <a:off x="0" y="5128102"/>
            <a:ext cx="9144000" cy="1155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0" rIns="54000" bIns="82800" rtlCol="0" anchor="ctr"/>
          <a:lstStyle/>
          <a:p>
            <a:pPr algn="ctr">
              <a:spcAft>
                <a:spcPts val="1000"/>
              </a:spcAft>
            </a:pPr>
            <a:r>
              <a:rPr lang="en-GB" sz="235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MegIS outperforms the baselines</a:t>
            </a:r>
          </a:p>
          <a:p>
            <a:pPr algn="ctr">
              <a:spcAft>
                <a:spcPts val="1000"/>
              </a:spcAft>
            </a:pPr>
            <a:r>
              <a:rPr lang="en-GB" sz="2350" b="1" i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even</a:t>
            </a:r>
            <a:r>
              <a:rPr lang="en-GB" sz="235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 when running on a much less costly system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8997B5-0F37-6F46-A103-3A90CBB856FA}"/>
              </a:ext>
            </a:extLst>
          </p:cNvPr>
          <p:cNvSpPr txBox="1"/>
          <p:nvPr/>
        </p:nvSpPr>
        <p:spPr>
          <a:xfrm>
            <a:off x="2054089" y="4527596"/>
            <a:ext cx="3048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b="1" dirty="0">
                <a:solidFill>
                  <a:srgbClr val="929000"/>
                </a:solidFill>
                <a:latin typeface="Corbel" panose="020B0503020204020204" pitchFamily="34" charset="0"/>
              </a:rPr>
              <a:t>($)</a:t>
            </a:r>
            <a:endParaRPr lang="en-CH" dirty="0">
              <a:solidFill>
                <a:srgbClr val="929000"/>
              </a:solidFill>
              <a:latin typeface="Corbel" panose="020B0503020204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872779-FA94-164A-8F20-CAAD95C4EC71}"/>
              </a:ext>
            </a:extLst>
          </p:cNvPr>
          <p:cNvSpPr txBox="1"/>
          <p:nvPr/>
        </p:nvSpPr>
        <p:spPr>
          <a:xfrm>
            <a:off x="3586932" y="4527596"/>
            <a:ext cx="3048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b="1" dirty="0">
                <a:solidFill>
                  <a:srgbClr val="929000"/>
                </a:solidFill>
                <a:latin typeface="Corbel" panose="020B0503020204020204" pitchFamily="34" charset="0"/>
              </a:rPr>
              <a:t>($)</a:t>
            </a:r>
            <a:endParaRPr lang="en-CH" dirty="0">
              <a:solidFill>
                <a:srgbClr val="929000"/>
              </a:solidFill>
              <a:latin typeface="Corbel" panose="020B05030202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77705E-1807-4F45-A9FF-B401051F70C9}"/>
              </a:ext>
            </a:extLst>
          </p:cNvPr>
          <p:cNvSpPr txBox="1"/>
          <p:nvPr/>
        </p:nvSpPr>
        <p:spPr>
          <a:xfrm>
            <a:off x="5088836" y="4527596"/>
            <a:ext cx="6095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b="1" dirty="0">
                <a:solidFill>
                  <a:srgbClr val="1B83C5"/>
                </a:solidFill>
                <a:latin typeface="Corbel" panose="020B0503020204020204" pitchFamily="34" charset="0"/>
              </a:rPr>
              <a:t>($$$)</a:t>
            </a:r>
            <a:endParaRPr lang="en-CH" dirty="0">
              <a:solidFill>
                <a:srgbClr val="1B83C5"/>
              </a:solidFill>
              <a:latin typeface="Corbel" panose="020B0503020204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944BC5-3350-C14C-8299-2AD3B2789041}"/>
              </a:ext>
            </a:extLst>
          </p:cNvPr>
          <p:cNvSpPr txBox="1"/>
          <p:nvPr/>
        </p:nvSpPr>
        <p:spPr>
          <a:xfrm>
            <a:off x="6599585" y="4527596"/>
            <a:ext cx="60959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b="1" dirty="0">
                <a:solidFill>
                  <a:srgbClr val="1B83C5"/>
                </a:solidFill>
                <a:latin typeface="Corbel" panose="020B0503020204020204" pitchFamily="34" charset="0"/>
              </a:rPr>
              <a:t>($$$)</a:t>
            </a:r>
            <a:endParaRPr lang="en-CH" dirty="0">
              <a:solidFill>
                <a:srgbClr val="1B83C5"/>
              </a:solidFill>
              <a:latin typeface="Corbel" panose="020B05030202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A07CEA-EA66-DC46-B187-53E3AEF4D605}"/>
              </a:ext>
            </a:extLst>
          </p:cNvPr>
          <p:cNvSpPr txBox="1"/>
          <p:nvPr/>
        </p:nvSpPr>
        <p:spPr>
          <a:xfrm>
            <a:off x="8224295" y="4527596"/>
            <a:ext cx="304800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b="1" dirty="0">
                <a:solidFill>
                  <a:srgbClr val="929000"/>
                </a:solidFill>
                <a:latin typeface="Corbel" panose="020B0503020204020204" pitchFamily="34" charset="0"/>
              </a:rPr>
              <a:t>($)</a:t>
            </a:r>
            <a:endParaRPr lang="en-CH" dirty="0">
              <a:solidFill>
                <a:srgbClr val="929000"/>
              </a:solidFill>
              <a:latin typeface="Corbel" panose="020B0503020204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4614A5E-FB70-594D-AE3C-184287459332}"/>
              </a:ext>
            </a:extLst>
          </p:cNvPr>
          <p:cNvCxnSpPr>
            <a:cxnSpLocks/>
          </p:cNvCxnSpPr>
          <p:nvPr/>
        </p:nvCxnSpPr>
        <p:spPr>
          <a:xfrm>
            <a:off x="1493134" y="2494484"/>
            <a:ext cx="6379944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B2DB7A-E1A0-3945-93C2-BB0DFB2D1FE6}"/>
              </a:ext>
            </a:extLst>
          </p:cNvPr>
          <p:cNvCxnSpPr>
            <a:cxnSpLocks/>
          </p:cNvCxnSpPr>
          <p:nvPr/>
        </p:nvCxnSpPr>
        <p:spPr>
          <a:xfrm flipV="1">
            <a:off x="6486627" y="2494484"/>
            <a:ext cx="0" cy="1613570"/>
          </a:xfrm>
          <a:prstGeom prst="straightConnector1">
            <a:avLst/>
          </a:prstGeom>
          <a:ln w="15875">
            <a:solidFill>
              <a:srgbClr val="1B83C5"/>
            </a:solidFill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ED646B-9F85-1140-9ADF-69B297897882}"/>
              </a:ext>
            </a:extLst>
          </p:cNvPr>
          <p:cNvSpPr txBox="1"/>
          <p:nvPr/>
        </p:nvSpPr>
        <p:spPr>
          <a:xfrm rot="16200000">
            <a:off x="6238359" y="2942589"/>
            <a:ext cx="44545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b="1" noProof="0" dirty="0">
                <a:solidFill>
                  <a:srgbClr val="1B83C5"/>
                </a:solidFill>
                <a:latin typeface="Calibri" panose="020F0502020204030204"/>
              </a:rPr>
              <a:t>7.2x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1B83C5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9368485-B518-0545-A10E-AF2641A5E2A6}"/>
              </a:ext>
            </a:extLst>
          </p:cNvPr>
          <p:cNvCxnSpPr>
            <a:cxnSpLocks/>
          </p:cNvCxnSpPr>
          <p:nvPr/>
        </p:nvCxnSpPr>
        <p:spPr>
          <a:xfrm flipV="1">
            <a:off x="4896724" y="2494484"/>
            <a:ext cx="0" cy="1109481"/>
          </a:xfrm>
          <a:prstGeom prst="straightConnector1">
            <a:avLst/>
          </a:prstGeom>
          <a:ln w="15875">
            <a:solidFill>
              <a:srgbClr val="1B83C5"/>
            </a:solidFill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BFDCAC5-D3C8-C044-9C6D-87118DBBA7A3}"/>
              </a:ext>
            </a:extLst>
          </p:cNvPr>
          <p:cNvSpPr txBox="1"/>
          <p:nvPr/>
        </p:nvSpPr>
        <p:spPr>
          <a:xfrm rot="16200000">
            <a:off x="4673997" y="2942589"/>
            <a:ext cx="44545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b="1" noProof="0" dirty="0">
                <a:solidFill>
                  <a:srgbClr val="1B83C5"/>
                </a:solidFill>
                <a:latin typeface="Calibri" panose="020F0502020204030204"/>
              </a:rPr>
              <a:t>2.4x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1B83C5"/>
              </a:solidFill>
              <a:effectLst/>
              <a:uLnTx/>
              <a:uFillTx/>
              <a:latin typeface="Calibri" panose="020F0502020204030204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B3FD59-E238-E449-867C-9AAF48DAEDEA}"/>
              </a:ext>
            </a:extLst>
          </p:cNvPr>
          <p:cNvCxnSpPr>
            <a:cxnSpLocks/>
          </p:cNvCxnSpPr>
          <p:nvPr/>
        </p:nvCxnSpPr>
        <p:spPr>
          <a:xfrm flipV="1">
            <a:off x="3316763" y="2494484"/>
            <a:ext cx="0" cy="1794768"/>
          </a:xfrm>
          <a:prstGeom prst="straightConnector1">
            <a:avLst/>
          </a:prstGeom>
          <a:ln w="15875">
            <a:solidFill>
              <a:srgbClr val="939000"/>
            </a:solidFill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DF941E-E8E4-DA4D-94D7-8B7D2B9D90DE}"/>
              </a:ext>
            </a:extLst>
          </p:cNvPr>
          <p:cNvCxnSpPr>
            <a:cxnSpLocks/>
          </p:cNvCxnSpPr>
          <p:nvPr/>
        </p:nvCxnSpPr>
        <p:spPr>
          <a:xfrm flipV="1">
            <a:off x="1744536" y="2494484"/>
            <a:ext cx="0" cy="1758102"/>
          </a:xfrm>
          <a:prstGeom prst="straightConnector1">
            <a:avLst/>
          </a:prstGeom>
          <a:ln w="15875">
            <a:solidFill>
              <a:srgbClr val="939000"/>
            </a:solidFill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D90F8CA-AF53-F047-B601-B6706CD39D10}"/>
              </a:ext>
            </a:extLst>
          </p:cNvPr>
          <p:cNvSpPr txBox="1"/>
          <p:nvPr/>
        </p:nvSpPr>
        <p:spPr>
          <a:xfrm rot="16200000">
            <a:off x="1415193" y="2942589"/>
            <a:ext cx="6586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b="1" noProof="0" dirty="0">
                <a:solidFill>
                  <a:srgbClr val="939000"/>
                </a:solidFill>
                <a:latin typeface="Calibri" panose="020F0502020204030204"/>
              </a:rPr>
              <a:t>16.2x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939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602979-F159-BE41-B65B-9AD63A8B6D95}"/>
              </a:ext>
            </a:extLst>
          </p:cNvPr>
          <p:cNvSpPr txBox="1"/>
          <p:nvPr/>
        </p:nvSpPr>
        <p:spPr>
          <a:xfrm rot="16200000">
            <a:off x="2977479" y="2942589"/>
            <a:ext cx="658686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b="1" noProof="0" dirty="0">
                <a:solidFill>
                  <a:srgbClr val="939000"/>
                </a:solidFill>
                <a:latin typeface="Calibri" panose="020F0502020204030204"/>
              </a:rPr>
              <a:t>19.9x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939000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4142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20" grpId="0"/>
      <p:bldGraphic spid="23" grpId="0" uiExpand="1">
        <p:bldSub>
          <a:bldChart bld="category"/>
        </p:bldSub>
      </p:bldGraphic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0" grpId="0" animBg="1"/>
      <p:bldP spid="55" grpId="0" animBg="1"/>
      <p:bldP spid="24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E02F5-A700-D040-994F-691F1E0B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in the Paper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A226E7-217D-F457-B401-898FB78D2E92}"/>
              </a:ext>
            </a:extLst>
          </p:cNvPr>
          <p:cNvSpPr/>
          <p:nvPr/>
        </p:nvSpPr>
        <p:spPr>
          <a:xfrm>
            <a:off x="93785" y="949202"/>
            <a:ext cx="8895836" cy="5427847"/>
          </a:xfrm>
          <a:prstGeom prst="rect">
            <a:avLst/>
          </a:prstGeom>
          <a:solidFill>
            <a:srgbClr val="FFFFFF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181C5C2-6D2A-126E-576B-353726DEA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/>
          <a:stretch/>
        </p:blipFill>
        <p:spPr>
          <a:xfrm>
            <a:off x="173036" y="985851"/>
            <a:ext cx="8797925" cy="2283081"/>
          </a:xfrm>
          <a:prstGeom prst="rect">
            <a:avLst/>
          </a:prstGeom>
          <a:ln w="28575">
            <a:solidFill>
              <a:srgbClr val="06436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30E37D-30EE-2E96-1D0B-6C80A381DB93}"/>
              </a:ext>
            </a:extLst>
          </p:cNvPr>
          <p:cNvSpPr txBox="1"/>
          <p:nvPr/>
        </p:nvSpPr>
        <p:spPr>
          <a:xfrm>
            <a:off x="1792455" y="5451327"/>
            <a:ext cx="55590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1" dirty="0">
                <a:hlinkClick r:id="rId4"/>
              </a:rPr>
              <a:t>https://arxiv.org/abs/2406.19113</a:t>
            </a:r>
            <a:endParaRPr lang="en-CH" sz="2400" b="1" dirty="0"/>
          </a:p>
          <a:p>
            <a:pPr algn="ctr"/>
            <a:br>
              <a:rPr lang="en-CH" sz="2400" b="1" dirty="0"/>
            </a:br>
            <a:r>
              <a:rPr lang="en-GB" sz="2400" b="1" dirty="0">
                <a:hlinkClick r:id="rId5"/>
              </a:rPr>
              <a:t>https://github.com/CMU-SAFARI/MegIS</a:t>
            </a:r>
            <a:endParaRPr lang="en-CH" sz="2400" b="1" dirty="0"/>
          </a:p>
          <a:p>
            <a:pPr algn="ctr"/>
            <a:endParaRPr lang="en-CH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443BB9-A281-B0CF-CA62-6A7522BA1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836" y="3429000"/>
            <a:ext cx="2022327" cy="202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6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3A186F-D6BE-304D-A68C-49A62CAD26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86574E-FA2E-425B-A84C-39F9592E9ECB}" type="slidenum">
              <a:rPr kumimoji="0" lang="en-US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pitchFamily="18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674814-707A-5C48-96A6-1F9F2C707A89}"/>
              </a:ext>
            </a:extLst>
          </p:cNvPr>
          <p:cNvSpPr/>
          <p:nvPr/>
        </p:nvSpPr>
        <p:spPr>
          <a:xfrm>
            <a:off x="0" y="0"/>
            <a:ext cx="9144000" cy="69865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CCTCCTCAGTGCCACCCAGCCCACTGGCAGCTCCCAAACAGGCTCTTATTAAAACACCCTGTTCCCTGCCCCTTGGAGTGAGGTGTCAAGGACCTAAACTAAAAAAAAAAAAAGAAAAAGAAAAGAAAAAGAATTTAAAATTTAAGTAATTCTTTGAAAAAAACTAATTTCTAAGCTTCTTCATGTCAAGGACCTAATGTGCTAAACAGCACTTTT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TTGACCATTAT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TTTGGATCTGAAAGAAATCAAGAATAAATGAAGGACTTGATACATTGGAAGAGGAGAGTCAAGGACCTACAGAAAAAAAAAAAAAAGAAAAAGAAAAGAAAAAGA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TTTAAAATTTAAGTAATTCTTTGAAAAAAACTAATTTCTAAGCTTCTT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ATGTCAAGGACCTAATGTCTGTGTTGCAGGTCTTCTTGCATTTCCCTGTCAAAAGAAAAAGAATTTAAAATTTAAGTAATTCTTTGAAAAAAACTAATTTCTAAGCTTCTTCATGTCAAGGACCTAATGTCAGGCC</a:t>
            </a:r>
            <a:endParaRPr kumimoji="0" lang="ar-SA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GGCTCTTATTAAAACACCCTGTTCCCTGCCCCTTGGAGTG</a:t>
            </a:r>
          </a:p>
        </p:txBody>
      </p:sp>
    </p:spTree>
    <p:extLst>
      <p:ext uri="{BB962C8B-B14F-4D97-AF65-F5344CB8AC3E}">
        <p14:creationId xmlns:p14="http://schemas.microsoft.com/office/powerpoint/2010/main" val="360251651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B799-7DEB-636E-C2F2-6E8A0FD1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Storage-Centric Systems for (Meta)Genomics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24977A-4E9F-7D98-F4A6-21031C7253A8}"/>
              </a:ext>
            </a:extLst>
          </p:cNvPr>
          <p:cNvSpPr/>
          <p:nvPr/>
        </p:nvSpPr>
        <p:spPr>
          <a:xfrm>
            <a:off x="437322" y="1003975"/>
            <a:ext cx="4002156" cy="1630017"/>
          </a:xfrm>
          <a:prstGeom prst="roundRect">
            <a:avLst/>
          </a:prstGeom>
          <a:solidFill>
            <a:srgbClr val="009F7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GenStore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(ASPLOS’22)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6F5DFC-3C2A-2B49-85F0-2F232610D5C9}"/>
              </a:ext>
            </a:extLst>
          </p:cNvPr>
          <p:cNvSpPr/>
          <p:nvPr/>
        </p:nvSpPr>
        <p:spPr>
          <a:xfrm>
            <a:off x="4704524" y="1003974"/>
            <a:ext cx="4002156" cy="1630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Metagenomics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MegIS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(ISCA’24)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A78D5D-A52A-DC69-4479-B4601C9952FD}"/>
              </a:ext>
            </a:extLst>
          </p:cNvPr>
          <p:cNvSpPr/>
          <p:nvPr/>
        </p:nvSpPr>
        <p:spPr>
          <a:xfrm>
            <a:off x="437319" y="4847107"/>
            <a:ext cx="8269358" cy="1278834"/>
          </a:xfrm>
          <a:prstGeom prst="roundRect">
            <a:avLst/>
          </a:prstGeom>
          <a:solidFill>
            <a:srgbClr val="94209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r>
              <a:rPr lang="en-CH" sz="3000" b="1" dirty="0">
                <a:solidFill>
                  <a:schemeClr val="bg1"/>
                </a:solidFill>
                <a:latin typeface="Corbel" panose="020B0503020204020204" pitchFamily="34" charset="0"/>
              </a:rPr>
              <a:t>Efficient Analysis on Compressed Genomic Data</a:t>
            </a:r>
            <a:endParaRPr lang="en-CH" sz="3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SAGe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(arXiv’25)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99953D-CB1C-DDBD-E8F7-588E58768DAC}"/>
              </a:ext>
            </a:extLst>
          </p:cNvPr>
          <p:cNvGrpSpPr/>
          <p:nvPr/>
        </p:nvGrpSpPr>
        <p:grpSpPr>
          <a:xfrm>
            <a:off x="363173" y="2991801"/>
            <a:ext cx="8416475" cy="1497497"/>
            <a:chOff x="363173" y="3021494"/>
            <a:chExt cx="8416475" cy="149749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7A5668-9BAD-3BFC-9C67-16F395B0D6C9}"/>
                </a:ext>
              </a:extLst>
            </p:cNvPr>
            <p:cNvSpPr/>
            <p:nvPr/>
          </p:nvSpPr>
          <p:spPr>
            <a:xfrm>
              <a:off x="437321" y="3021494"/>
              <a:ext cx="8269358" cy="1497497"/>
            </a:xfrm>
            <a:prstGeom prst="roundRect">
              <a:avLst/>
            </a:prstGeom>
            <a:solidFill>
              <a:srgbClr val="1982C3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Aft>
                  <a:spcPts val="1000"/>
                </a:spcAft>
              </a:pPr>
              <a:r>
                <a:rPr lang="en-CH" sz="30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Emerging Areas in (Meta)Genomics</a:t>
              </a:r>
              <a:endParaRPr lang="en-CH" sz="30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  <a:p>
              <a:pPr algn="ctr"/>
              <a:endParaRPr lang="en-CH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31AE7C-4E4A-F722-D34E-1E693DF92237}"/>
                </a:ext>
              </a:extLst>
            </p:cNvPr>
            <p:cNvSpPr txBox="1"/>
            <p:nvPr/>
          </p:nvSpPr>
          <p:spPr>
            <a:xfrm>
              <a:off x="4485943" y="3638288"/>
              <a:ext cx="429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MARS</a:t>
              </a: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 </a:t>
              </a:r>
              <a: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  <a:t>(ICS’25)</a:t>
              </a:r>
              <a:b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Raw Genomics Signal Analysis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72FF50-5F59-7C7B-05F7-143E7D82A8F0}"/>
                </a:ext>
              </a:extLst>
            </p:cNvPr>
            <p:cNvSpPr txBox="1"/>
            <p:nvPr/>
          </p:nvSpPr>
          <p:spPr>
            <a:xfrm>
              <a:off x="363173" y="3638288"/>
              <a:ext cx="3551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GRAINS</a:t>
              </a:r>
              <a:b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Genome Graph Analysis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918206D-52C2-C254-FB21-B609EBBEB042}"/>
              </a:ext>
            </a:extLst>
          </p:cNvPr>
          <p:cNvSpPr/>
          <p:nvPr/>
        </p:nvSpPr>
        <p:spPr>
          <a:xfrm>
            <a:off x="185530" y="837637"/>
            <a:ext cx="8726976" cy="193481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714E0-285E-96FD-7C62-DB6F11DD3ED5}"/>
              </a:ext>
            </a:extLst>
          </p:cNvPr>
          <p:cNvSpPr/>
          <p:nvPr/>
        </p:nvSpPr>
        <p:spPr>
          <a:xfrm>
            <a:off x="185530" y="4618299"/>
            <a:ext cx="8640418" cy="1676484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5346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2B2ABA2-35AF-9044-C77C-20D9DF77A758}"/>
              </a:ext>
            </a:extLst>
          </p:cNvPr>
          <p:cNvSpPr/>
          <p:nvPr/>
        </p:nvSpPr>
        <p:spPr>
          <a:xfrm>
            <a:off x="133109" y="2339049"/>
            <a:ext cx="8871436" cy="1184881"/>
          </a:xfrm>
          <a:prstGeom prst="roundRect">
            <a:avLst>
              <a:gd name="adj" fmla="val 10183"/>
            </a:avLst>
          </a:prstGeom>
          <a:solidFill>
            <a:schemeClr val="bg2">
              <a:lumMod val="90000"/>
              <a:alpha val="34118"/>
            </a:schemeClr>
          </a:solidFill>
          <a:ln w="158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DDAC33-F6C5-C4D5-E9E9-815228567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Large-Scale Genome Graphs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B63D86-258B-C4FF-02F4-50D4B2B4C019}"/>
              </a:ext>
            </a:extLst>
          </p:cNvPr>
          <p:cNvSpPr/>
          <p:nvPr/>
        </p:nvSpPr>
        <p:spPr>
          <a:xfrm>
            <a:off x="133109" y="3926510"/>
            <a:ext cx="88456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629B3C"/>
                </a:solidFill>
                <a:latin typeface="Corbel" panose="020B0503020204020204" pitchFamily="34" charset="0"/>
              </a:rPr>
              <a:t>More powerful and efficient representations of genomic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80CB48-3255-FC64-035B-7EA82805DB19}"/>
              </a:ext>
            </a:extLst>
          </p:cNvPr>
          <p:cNvSpPr txBox="1"/>
          <p:nvPr/>
        </p:nvSpPr>
        <p:spPr>
          <a:xfrm>
            <a:off x="168392" y="4809079"/>
            <a:ext cx="780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 b="1" i="0" u="none" strike="noStrike" dirty="0">
                <a:solidFill>
                  <a:srgbClr val="629B3C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6000" dirty="0">
              <a:solidFill>
                <a:srgbClr val="629B3C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018D44-367B-384E-936B-25B8E779B520}"/>
              </a:ext>
            </a:extLst>
          </p:cNvPr>
          <p:cNvSpPr/>
          <p:nvPr/>
        </p:nvSpPr>
        <p:spPr>
          <a:xfrm>
            <a:off x="133108" y="1086459"/>
            <a:ext cx="8877782" cy="940224"/>
          </a:xfrm>
          <a:prstGeom prst="roundRect">
            <a:avLst>
              <a:gd name="adj" fmla="val 10183"/>
            </a:avLst>
          </a:prstGeom>
          <a:solidFill>
            <a:schemeClr val="bg2">
              <a:lumMod val="90000"/>
              <a:alpha val="34118"/>
            </a:schemeClr>
          </a:solidFill>
          <a:ln w="158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D01E2-5A69-3C1E-9760-F848045D2E8A}"/>
              </a:ext>
            </a:extLst>
          </p:cNvPr>
          <p:cNvSpPr txBox="1"/>
          <p:nvPr/>
        </p:nvSpPr>
        <p:spPr>
          <a:xfrm>
            <a:off x="167212" y="1248794"/>
            <a:ext cx="1315595" cy="6155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CA" sz="2000" b="1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rPr>
              <a:t>Input </a:t>
            </a:r>
            <a:br>
              <a:rPr lang="en-CA" sz="2000" b="1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rPr>
            </a:br>
            <a:r>
              <a:rPr lang="en-CA" sz="2000" b="1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rPr>
              <a:t>Sequences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3BEC41-4F92-F60F-6295-95A871197C68}"/>
              </a:ext>
            </a:extLst>
          </p:cNvPr>
          <p:cNvSpPr txBox="1"/>
          <p:nvPr/>
        </p:nvSpPr>
        <p:spPr>
          <a:xfrm>
            <a:off x="1597887" y="1151580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TATG</a:t>
            </a:r>
            <a:r>
              <a:rPr lang="en-CA" sz="1600" b="1" dirty="0">
                <a:solidFill>
                  <a:srgbClr val="C878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CGAG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BE5CD-BB64-BD44-824D-D1F1B513455D}"/>
              </a:ext>
            </a:extLst>
          </p:cNvPr>
          <p:cNvSpPr/>
          <p:nvPr/>
        </p:nvSpPr>
        <p:spPr>
          <a:xfrm>
            <a:off x="1697997" y="1651157"/>
            <a:ext cx="712800" cy="219600"/>
          </a:xfrm>
          <a:prstGeom prst="rect">
            <a:avLst/>
          </a:prstGeom>
          <a:solidFill>
            <a:srgbClr val="FDE4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659417-C5CC-F591-5A6C-C5F01D3FEA2A}"/>
              </a:ext>
            </a:extLst>
          </p:cNvPr>
          <p:cNvSpPr/>
          <p:nvPr/>
        </p:nvSpPr>
        <p:spPr>
          <a:xfrm>
            <a:off x="1577061" y="1409514"/>
            <a:ext cx="712800" cy="219600"/>
          </a:xfrm>
          <a:prstGeom prst="rect">
            <a:avLst/>
          </a:prstGeom>
          <a:solidFill>
            <a:srgbClr val="FDE4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TATG</a:t>
            </a:r>
            <a:endParaRPr lang="en-CA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CAA1C-09BE-EAF2-8427-FF9F58FDDC81}"/>
              </a:ext>
            </a:extLst>
          </p:cNvPr>
          <p:cNvSpPr txBox="1"/>
          <p:nvPr/>
        </p:nvSpPr>
        <p:spPr>
          <a:xfrm>
            <a:off x="3344485" y="1151580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TATG</a:t>
            </a:r>
            <a:r>
              <a:rPr lang="en-CA" sz="16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CGAG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96DB3B-D654-5E0B-4A58-275C3C52D5F2}"/>
              </a:ext>
            </a:extLst>
          </p:cNvPr>
          <p:cNvSpPr/>
          <p:nvPr/>
        </p:nvSpPr>
        <p:spPr>
          <a:xfrm>
            <a:off x="3444595" y="1651157"/>
            <a:ext cx="712800" cy="21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15E034-48EF-DF54-CD3C-B25FB982F816}"/>
              </a:ext>
            </a:extLst>
          </p:cNvPr>
          <p:cNvSpPr/>
          <p:nvPr/>
        </p:nvSpPr>
        <p:spPr>
          <a:xfrm>
            <a:off x="3323659" y="1409514"/>
            <a:ext cx="712800" cy="21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TATG</a:t>
            </a:r>
            <a:endParaRPr lang="en-CA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3B02F0-B8E2-D1B6-BB22-DE5A80C1023E}"/>
              </a:ext>
            </a:extLst>
          </p:cNvPr>
          <p:cNvSpPr txBox="1"/>
          <p:nvPr/>
        </p:nvSpPr>
        <p:spPr>
          <a:xfrm>
            <a:off x="5176147" y="1151580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TATG</a:t>
            </a:r>
            <a:r>
              <a:rPr lang="en-CA" sz="16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CGAG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373ADD-67F3-C0BC-FD8B-BF4C1A505175}"/>
              </a:ext>
            </a:extLst>
          </p:cNvPr>
          <p:cNvSpPr/>
          <p:nvPr/>
        </p:nvSpPr>
        <p:spPr>
          <a:xfrm>
            <a:off x="5276230" y="1651157"/>
            <a:ext cx="712800" cy="21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D736FA-D936-22E3-8BF5-1943C2CC8C1B}"/>
              </a:ext>
            </a:extLst>
          </p:cNvPr>
          <p:cNvSpPr/>
          <p:nvPr/>
        </p:nvSpPr>
        <p:spPr>
          <a:xfrm>
            <a:off x="5155321" y="1409514"/>
            <a:ext cx="712800" cy="21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TATG</a:t>
            </a:r>
            <a:endParaRPr lang="en-CA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2AA09B-519F-D00C-FC3A-4349A8103F80}"/>
              </a:ext>
            </a:extLst>
          </p:cNvPr>
          <p:cNvGrpSpPr/>
          <p:nvPr/>
        </p:nvGrpSpPr>
        <p:grpSpPr>
          <a:xfrm>
            <a:off x="2332275" y="1688130"/>
            <a:ext cx="3920075" cy="342007"/>
            <a:chOff x="2332275" y="1688130"/>
            <a:chExt cx="3920075" cy="3420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B55667-C2CC-5F0C-F48E-8685E97937C5}"/>
                </a:ext>
              </a:extLst>
            </p:cNvPr>
            <p:cNvSpPr txBox="1"/>
            <p:nvPr/>
          </p:nvSpPr>
          <p:spPr>
            <a:xfrm>
              <a:off x="2332275" y="1688130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latin typeface="Cambria" panose="02040503050406030204" pitchFamily="18" charset="0"/>
                </a:rPr>
                <a:t>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7879F4-B786-2B4D-7882-04BABAC8B7FF}"/>
                </a:ext>
              </a:extLst>
            </p:cNvPr>
            <p:cNvSpPr txBox="1"/>
            <p:nvPr/>
          </p:nvSpPr>
          <p:spPr>
            <a:xfrm>
              <a:off x="4074069" y="1691583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latin typeface="Cambria" panose="02040503050406030204" pitchFamily="18" charset="0"/>
                </a:rPr>
                <a:t>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B449B9-AE6D-1658-B158-E2DEFE410C97}"/>
                </a:ext>
              </a:extLst>
            </p:cNvPr>
            <p:cNvSpPr txBox="1"/>
            <p:nvPr/>
          </p:nvSpPr>
          <p:spPr>
            <a:xfrm>
              <a:off x="5913796" y="1688130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600" dirty="0">
                  <a:latin typeface="Cambria" panose="02040503050406030204" pitchFamily="18" charset="0"/>
                </a:rPr>
                <a:t>…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2BF0C9-BA35-87AA-DF13-78CCA39EA185}"/>
              </a:ext>
            </a:extLst>
          </p:cNvPr>
          <p:cNvSpPr txBox="1"/>
          <p:nvPr/>
        </p:nvSpPr>
        <p:spPr>
          <a:xfrm>
            <a:off x="6922745" y="1151580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TATG</a:t>
            </a:r>
            <a:r>
              <a:rPr lang="en-CA" sz="16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CGAG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82E1400-2CE9-9DEE-F9B7-2486751821D8}"/>
              </a:ext>
            </a:extLst>
          </p:cNvPr>
          <p:cNvSpPr/>
          <p:nvPr/>
        </p:nvSpPr>
        <p:spPr>
          <a:xfrm>
            <a:off x="7022828" y="1651157"/>
            <a:ext cx="712800" cy="21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37D339-2A9C-8F0B-CFFB-E070C49F1F71}"/>
              </a:ext>
            </a:extLst>
          </p:cNvPr>
          <p:cNvSpPr/>
          <p:nvPr/>
        </p:nvSpPr>
        <p:spPr>
          <a:xfrm>
            <a:off x="6901919" y="1409514"/>
            <a:ext cx="712800" cy="21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TATG</a:t>
            </a:r>
            <a:endParaRPr lang="en-CA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2769D6-C463-BE22-8E52-E5F7F0C9AE5D}"/>
              </a:ext>
            </a:extLst>
          </p:cNvPr>
          <p:cNvSpPr txBox="1"/>
          <p:nvPr/>
        </p:nvSpPr>
        <p:spPr>
          <a:xfrm>
            <a:off x="7662199" y="168813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Cambria" panose="02040503050406030204" pitchFamily="18" charset="0"/>
              </a:rPr>
              <a:t>…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ECF424-1166-9996-800E-438292574465}"/>
              </a:ext>
            </a:extLst>
          </p:cNvPr>
          <p:cNvSpPr/>
          <p:nvPr/>
        </p:nvSpPr>
        <p:spPr>
          <a:xfrm>
            <a:off x="3506770" y="2834057"/>
            <a:ext cx="478800" cy="219600"/>
          </a:xfrm>
          <a:prstGeom prst="rect">
            <a:avLst/>
          </a:prstGeom>
          <a:gradFill>
            <a:gsLst>
              <a:gs pos="0">
                <a:srgbClr val="FDE4F5"/>
              </a:gs>
              <a:gs pos="18000">
                <a:srgbClr val="FDE4F5"/>
              </a:gs>
              <a:gs pos="24000">
                <a:schemeClr val="accent5">
                  <a:lumMod val="20000"/>
                  <a:lumOff val="80000"/>
                </a:schemeClr>
              </a:gs>
              <a:gs pos="46000">
                <a:schemeClr val="accent5">
                  <a:lumMod val="20000"/>
                  <a:lumOff val="80000"/>
                </a:schemeClr>
              </a:gs>
              <a:gs pos="52000">
                <a:schemeClr val="accent2">
                  <a:lumMod val="20000"/>
                  <a:lumOff val="80000"/>
                </a:schemeClr>
              </a:gs>
              <a:gs pos="74000">
                <a:schemeClr val="accent2">
                  <a:lumMod val="20000"/>
                  <a:lumOff val="8000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TATG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5F9D0F-F88F-847D-0714-69036984FB6A}"/>
              </a:ext>
            </a:extLst>
          </p:cNvPr>
          <p:cNvSpPr/>
          <p:nvPr/>
        </p:nvSpPr>
        <p:spPr>
          <a:xfrm>
            <a:off x="4221691" y="2436610"/>
            <a:ext cx="795600" cy="219600"/>
          </a:xfrm>
          <a:prstGeom prst="rect">
            <a:avLst/>
          </a:prstGeom>
          <a:solidFill>
            <a:srgbClr val="FDE4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</a:t>
            </a:r>
            <a:r>
              <a:rPr lang="en-CA" sz="1200" b="1" dirty="0">
                <a:solidFill>
                  <a:srgbClr val="C878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EDA5B5-9BD1-EE85-46D6-D826EEA2F500}"/>
              </a:ext>
            </a:extLst>
          </p:cNvPr>
          <p:cNvSpPr/>
          <p:nvPr/>
        </p:nvSpPr>
        <p:spPr>
          <a:xfrm>
            <a:off x="4221691" y="2699112"/>
            <a:ext cx="795600" cy="219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</a:t>
            </a:r>
            <a:r>
              <a:rPr lang="en-CA" sz="1200" b="1" dirty="0">
                <a:solidFill>
                  <a:schemeClr val="accent5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B89322-3CAE-8EED-ED9B-872F8D68AA63}"/>
              </a:ext>
            </a:extLst>
          </p:cNvPr>
          <p:cNvSpPr/>
          <p:nvPr/>
        </p:nvSpPr>
        <p:spPr>
          <a:xfrm>
            <a:off x="4221691" y="2961614"/>
            <a:ext cx="795600" cy="21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</a:t>
            </a:r>
            <a:r>
              <a:rPr lang="en-CA" sz="1200" b="1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D07294A-6E95-F349-7429-6DF690942441}"/>
              </a:ext>
            </a:extLst>
          </p:cNvPr>
          <p:cNvSpPr/>
          <p:nvPr/>
        </p:nvSpPr>
        <p:spPr>
          <a:xfrm>
            <a:off x="4218540" y="3235767"/>
            <a:ext cx="795600" cy="21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ATG</a:t>
            </a:r>
            <a:r>
              <a:rPr lang="en-CA" sz="1200" b="1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9ECC1E-7ADD-8F97-598C-460E1C21A567}"/>
              </a:ext>
            </a:extLst>
          </p:cNvPr>
          <p:cNvSpPr/>
          <p:nvPr/>
        </p:nvSpPr>
        <p:spPr>
          <a:xfrm>
            <a:off x="5276230" y="2834057"/>
            <a:ext cx="478800" cy="219600"/>
          </a:xfrm>
          <a:prstGeom prst="rect">
            <a:avLst/>
          </a:prstGeom>
          <a:gradFill>
            <a:gsLst>
              <a:gs pos="0">
                <a:srgbClr val="FDE4F5"/>
              </a:gs>
              <a:gs pos="18000">
                <a:srgbClr val="FDE4F5"/>
              </a:gs>
              <a:gs pos="24000">
                <a:schemeClr val="accent5">
                  <a:lumMod val="20000"/>
                  <a:lumOff val="80000"/>
                </a:schemeClr>
              </a:gs>
              <a:gs pos="46000">
                <a:schemeClr val="accent5">
                  <a:lumMod val="20000"/>
                  <a:lumOff val="80000"/>
                </a:schemeClr>
              </a:gs>
              <a:gs pos="52000">
                <a:schemeClr val="accent2">
                  <a:lumMod val="20000"/>
                  <a:lumOff val="80000"/>
                </a:schemeClr>
              </a:gs>
              <a:gs pos="74000">
                <a:schemeClr val="accent2">
                  <a:lumMod val="20000"/>
                  <a:lumOff val="80000"/>
                </a:schemeClr>
              </a:gs>
              <a:gs pos="8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" rIns="46800" rtlCol="0" anchor="ctr"/>
          <a:lstStyle/>
          <a:p>
            <a:pPr algn="ctr"/>
            <a:r>
              <a:rPr lang="en-CA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CGAG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7909099-943D-14B1-D7EF-D4E8EA3340F1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 flipV="1">
            <a:off x="3985570" y="2546410"/>
            <a:ext cx="236121" cy="39744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1482A16-9413-CAEC-0282-14542A7BBB29}"/>
              </a:ext>
            </a:extLst>
          </p:cNvPr>
          <p:cNvCxnSpPr>
            <a:stCxn id="65" idx="3"/>
            <a:endCxn id="67" idx="1"/>
          </p:cNvCxnSpPr>
          <p:nvPr/>
        </p:nvCxnSpPr>
        <p:spPr>
          <a:xfrm flipV="1">
            <a:off x="3985570" y="2808912"/>
            <a:ext cx="236121" cy="13494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75256E9-85E3-6A83-AF96-7AEA1F57F935}"/>
              </a:ext>
            </a:extLst>
          </p:cNvPr>
          <p:cNvCxnSpPr>
            <a:stCxn id="65" idx="3"/>
            <a:endCxn id="68" idx="1"/>
          </p:cNvCxnSpPr>
          <p:nvPr/>
        </p:nvCxnSpPr>
        <p:spPr>
          <a:xfrm>
            <a:off x="3985570" y="2943857"/>
            <a:ext cx="236121" cy="12755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6FECDA4-5F35-40AB-81E4-383BD7A62CC4}"/>
              </a:ext>
            </a:extLst>
          </p:cNvPr>
          <p:cNvCxnSpPr>
            <a:stCxn id="65" idx="3"/>
            <a:endCxn id="69" idx="1"/>
          </p:cNvCxnSpPr>
          <p:nvPr/>
        </p:nvCxnSpPr>
        <p:spPr>
          <a:xfrm>
            <a:off x="3985570" y="2943857"/>
            <a:ext cx="232970" cy="40171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13A4E83-5C71-59AB-89FC-75BBB42EB4B4}"/>
              </a:ext>
            </a:extLst>
          </p:cNvPr>
          <p:cNvCxnSpPr>
            <a:cxnSpLocks/>
            <a:stCxn id="66" idx="3"/>
            <a:endCxn id="70" idx="1"/>
          </p:cNvCxnSpPr>
          <p:nvPr/>
        </p:nvCxnSpPr>
        <p:spPr>
          <a:xfrm>
            <a:off x="5017291" y="2546410"/>
            <a:ext cx="258939" cy="39744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C59EAC-5A28-0F88-11D8-F7C4D4697ED3}"/>
              </a:ext>
            </a:extLst>
          </p:cNvPr>
          <p:cNvCxnSpPr>
            <a:stCxn id="67" idx="3"/>
            <a:endCxn id="70" idx="1"/>
          </p:cNvCxnSpPr>
          <p:nvPr/>
        </p:nvCxnSpPr>
        <p:spPr>
          <a:xfrm>
            <a:off x="5017291" y="2808912"/>
            <a:ext cx="258939" cy="13494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00CC2D-6EBB-CA13-212A-FE778D293487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 flipV="1">
            <a:off x="5017291" y="2943857"/>
            <a:ext cx="258939" cy="12755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DFBB6A3-E35D-A24C-65B8-CE58C2D2D582}"/>
              </a:ext>
            </a:extLst>
          </p:cNvPr>
          <p:cNvCxnSpPr>
            <a:stCxn id="69" idx="3"/>
            <a:endCxn id="70" idx="1"/>
          </p:cNvCxnSpPr>
          <p:nvPr/>
        </p:nvCxnSpPr>
        <p:spPr>
          <a:xfrm flipV="1">
            <a:off x="5014140" y="2943857"/>
            <a:ext cx="262090" cy="40171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7946773-039B-F1E7-A557-47E9EFA4F6D8}"/>
              </a:ext>
            </a:extLst>
          </p:cNvPr>
          <p:cNvSpPr txBox="1"/>
          <p:nvPr/>
        </p:nvSpPr>
        <p:spPr>
          <a:xfrm>
            <a:off x="212653" y="2634928"/>
            <a:ext cx="1826947" cy="61786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CA" sz="2000" b="1" dirty="0">
                <a:solidFill>
                  <a:schemeClr val="tx2">
                    <a:lumMod val="75000"/>
                  </a:schemeClr>
                </a:solidFill>
                <a:latin typeface="Corbel" panose="020B0503020204020204" pitchFamily="34" charset="0"/>
              </a:rPr>
              <a:t>Graph Representation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DEE3DDF-1C0F-F2C3-96B8-A43139A9D6F0}"/>
              </a:ext>
            </a:extLst>
          </p:cNvPr>
          <p:cNvSpPr/>
          <p:nvPr/>
        </p:nvSpPr>
        <p:spPr>
          <a:xfrm>
            <a:off x="4464437" y="5050349"/>
            <a:ext cx="45111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629B3C"/>
                </a:solidFill>
                <a:latin typeface="Corbel" panose="020B0503020204020204" pitchFamily="34" charset="0"/>
              </a:rPr>
              <a:t>More compact representations </a:t>
            </a:r>
            <a:br>
              <a:rPr lang="en-GB" sz="2000" b="1" dirty="0">
                <a:solidFill>
                  <a:srgbClr val="629B3C"/>
                </a:solidFill>
                <a:latin typeface="Corbel" panose="020B0503020204020204" pitchFamily="34" charset="0"/>
              </a:rPr>
            </a:br>
            <a:r>
              <a:rPr lang="en-GB" sz="2000" b="1" dirty="0">
                <a:solidFill>
                  <a:srgbClr val="629B3C"/>
                </a:solidFill>
                <a:latin typeface="Corbel" panose="020B0503020204020204" pitchFamily="34" charset="0"/>
              </a:rPr>
              <a:t>of massive, population-scale databases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8C58AB-DC76-6CCA-DF07-00236BD27ED2}"/>
              </a:ext>
            </a:extLst>
          </p:cNvPr>
          <p:cNvSpPr txBox="1"/>
          <p:nvPr/>
        </p:nvSpPr>
        <p:spPr>
          <a:xfrm>
            <a:off x="571122" y="5145157"/>
            <a:ext cx="47051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629B3C"/>
                </a:solidFill>
                <a:latin typeface="Corbel" panose="020B0503020204020204" pitchFamily="34" charset="0"/>
              </a:rPr>
              <a:t>Greater expressive power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821B8F-EE5E-8E34-F9D2-0A840A08C8E3}"/>
              </a:ext>
            </a:extLst>
          </p:cNvPr>
          <p:cNvSpPr txBox="1"/>
          <p:nvPr/>
        </p:nvSpPr>
        <p:spPr>
          <a:xfrm>
            <a:off x="3963322" y="4809079"/>
            <a:ext cx="780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 b="1" i="0" u="none" strike="noStrike" dirty="0">
                <a:solidFill>
                  <a:srgbClr val="629B3C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6000" dirty="0">
              <a:solidFill>
                <a:srgbClr val="629B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0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4" grpId="0"/>
      <p:bldP spid="5" grpId="0"/>
      <p:bldP spid="6" grpId="0" animBg="1"/>
      <p:bldP spid="9" grpId="0"/>
      <p:bldP spid="10" grpId="0"/>
      <p:bldP spid="11" grpId="0" animBg="1"/>
      <p:bldP spid="12" grpId="0" animBg="1"/>
      <p:bldP spid="14" grpId="0"/>
      <p:bldP spid="15" grpId="0" animBg="1"/>
      <p:bldP spid="16" grpId="0" animBg="1"/>
      <p:bldP spid="18" grpId="0"/>
      <p:bldP spid="19" grpId="0" animBg="1"/>
      <p:bldP spid="20" grpId="0" animBg="1"/>
      <p:bldP spid="22" grpId="0"/>
      <p:bldP spid="23" grpId="0" animBg="1"/>
      <p:bldP spid="24" grpId="0" animBg="1"/>
      <p:bldP spid="25" grpId="0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81" grpId="0"/>
      <p:bldP spid="82" grpId="0"/>
      <p:bldP spid="84" grpId="0"/>
      <p:bldP spid="8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5D84-3AAD-4CC2-E694-4FEEEA290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E7A42-D98F-B0FC-7370-ACE89BD74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78" y="819400"/>
            <a:ext cx="8880743" cy="187630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b="1" dirty="0"/>
              <a:t>First in-storage processing system for large-scale genome graphs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More </a:t>
            </a:r>
            <a:r>
              <a:rPr lang="en-GB" sz="2000" b="1" dirty="0">
                <a:solidFill>
                  <a:srgbClr val="1D99E9"/>
                </a:solidFill>
              </a:rPr>
              <a:t>storage-friendly analysis </a:t>
            </a:r>
            <a:r>
              <a:rPr lang="en-GB" sz="2000" dirty="0"/>
              <a:t>via specialized </a:t>
            </a:r>
            <a:r>
              <a:rPr lang="en-GB" sz="2000" b="1" dirty="0">
                <a:solidFill>
                  <a:srgbClr val="1D99E9"/>
                </a:solidFill>
              </a:rPr>
              <a:t>execution flow</a:t>
            </a:r>
            <a:r>
              <a:rPr lang="en-GB" sz="2000" b="1" dirty="0">
                <a:solidFill>
                  <a:srgbClr val="1B83C5"/>
                </a:solidFill>
              </a:rPr>
              <a:t> </a:t>
            </a:r>
            <a:r>
              <a:rPr lang="en-GB" sz="2000" dirty="0"/>
              <a:t>and </a:t>
            </a:r>
            <a:r>
              <a:rPr lang="en-GB" sz="2000" b="1" dirty="0">
                <a:solidFill>
                  <a:srgbClr val="1D99E9"/>
                </a:solidFill>
              </a:rPr>
              <a:t>scheduling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Further improve performance, energy-efficiency, and cost-effectiveness via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 dirty="0">
                <a:solidFill>
                  <a:srgbClr val="C7615F"/>
                </a:solidFill>
              </a:rPr>
              <a:t>   </a:t>
            </a:r>
            <a:r>
              <a:rPr lang="en-GB" sz="2000" dirty="0"/>
              <a:t>via</a:t>
            </a:r>
            <a:r>
              <a:rPr lang="en-GB" sz="2000" b="1" dirty="0">
                <a:solidFill>
                  <a:srgbClr val="C7615F"/>
                </a:solidFill>
              </a:rPr>
              <a:t> in-storage</a:t>
            </a:r>
            <a:r>
              <a:rPr lang="en-GB" sz="2000" b="1" dirty="0">
                <a:solidFill>
                  <a:srgbClr val="629B3C"/>
                </a:solidFill>
              </a:rPr>
              <a:t> </a:t>
            </a:r>
            <a:r>
              <a:rPr lang="en-GB" sz="2000" dirty="0"/>
              <a:t>and</a:t>
            </a:r>
            <a:r>
              <a:rPr lang="en-GB" sz="2000" b="1" dirty="0">
                <a:solidFill>
                  <a:srgbClr val="629B3C"/>
                </a:solidFill>
              </a:rPr>
              <a:t> </a:t>
            </a:r>
            <a:r>
              <a:rPr lang="en-GB" sz="2000" b="1" dirty="0">
                <a:solidFill>
                  <a:srgbClr val="00B282"/>
                </a:solidFill>
              </a:rPr>
              <a:t>in-flash processing</a:t>
            </a:r>
            <a:endParaRPr lang="en-CH" sz="2000" b="1" dirty="0">
              <a:solidFill>
                <a:srgbClr val="00B282"/>
              </a:solidFill>
            </a:endParaRP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DF67BDE7-4BDD-8F98-DD53-2AD1AC96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41" y="2585556"/>
            <a:ext cx="5601318" cy="2785186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BFA4E1CA-F946-F2F5-EC28-60FB92BEEC2E}"/>
              </a:ext>
            </a:extLst>
          </p:cNvPr>
          <p:cNvSpPr/>
          <p:nvPr/>
        </p:nvSpPr>
        <p:spPr>
          <a:xfrm>
            <a:off x="0" y="5474947"/>
            <a:ext cx="9144000" cy="902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GRAINS provides significant speedup 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1.5x – 47.8x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) and  </a:t>
            </a:r>
          </a:p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energy reduction 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3.1x-31.6x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) at low cost</a:t>
            </a:r>
          </a:p>
        </p:txBody>
      </p:sp>
    </p:spTree>
    <p:extLst>
      <p:ext uri="{BB962C8B-B14F-4D97-AF65-F5344CB8AC3E}">
        <p14:creationId xmlns:p14="http://schemas.microsoft.com/office/powerpoint/2010/main" val="428027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15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2ED3-7464-8E35-6D22-FC72C7ACD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9ECBAFB-55A6-96D9-A786-E038BE19D0AD}"/>
              </a:ext>
            </a:extLst>
          </p:cNvPr>
          <p:cNvCxnSpPr>
            <a:cxnSpLocks/>
          </p:cNvCxnSpPr>
          <p:nvPr/>
        </p:nvCxnSpPr>
        <p:spPr>
          <a:xfrm>
            <a:off x="2290756" y="1769303"/>
            <a:ext cx="4813935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82756CD-DEAE-2059-DC68-63F23C86CD8B}"/>
              </a:ext>
            </a:extLst>
          </p:cNvPr>
          <p:cNvSpPr/>
          <p:nvPr/>
        </p:nvSpPr>
        <p:spPr>
          <a:xfrm>
            <a:off x="2288779" y="1435133"/>
            <a:ext cx="4804722" cy="64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C66EC-BF20-FBD3-EDFE-D6472886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Signal Genome Analysis (RSGA)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87F7F80-5EFB-EF9B-8287-9E41084D5D69}"/>
              </a:ext>
            </a:extLst>
          </p:cNvPr>
          <p:cNvSpPr txBox="1"/>
          <p:nvPr/>
        </p:nvSpPr>
        <p:spPr>
          <a:xfrm>
            <a:off x="542017" y="1073595"/>
            <a:ext cx="1565865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600847"/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Signals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404038A-2ED4-891D-8E18-C201F62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2"/>
          <a:stretch/>
        </p:blipFill>
        <p:spPr>
          <a:xfrm>
            <a:off x="575277" y="1508628"/>
            <a:ext cx="1505945" cy="52135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11DE31-2C24-1B4F-98D0-E093A6803B8A}"/>
              </a:ext>
            </a:extLst>
          </p:cNvPr>
          <p:cNvGrpSpPr/>
          <p:nvPr/>
        </p:nvGrpSpPr>
        <p:grpSpPr>
          <a:xfrm>
            <a:off x="2290756" y="1073596"/>
            <a:ext cx="4121973" cy="1199599"/>
            <a:chOff x="2290756" y="1276795"/>
            <a:chExt cx="4121973" cy="119959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E7ABBAE0-264E-C0AE-9954-868F2762BFF0}"/>
                </a:ext>
              </a:extLst>
            </p:cNvPr>
            <p:cNvSpPr/>
            <p:nvPr/>
          </p:nvSpPr>
          <p:spPr>
            <a:xfrm>
              <a:off x="4980202" y="1817054"/>
              <a:ext cx="1432527" cy="310896"/>
            </a:xfrm>
            <a:prstGeom prst="roundRect">
              <a:avLst/>
            </a:prstGeom>
            <a:solidFill>
              <a:srgbClr val="F9F5E3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C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67A042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T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G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C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G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67A042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T</a:t>
              </a:r>
              <a:r>
                <a:rPr lang="en-US" sz="2000" b="1" kern="0" dirty="0">
                  <a:latin typeface="PT Mono" panose="02060509020205020204" pitchFamily="49" charset="77"/>
                </a:rPr>
                <a:t>...</a:t>
              </a:r>
              <a:endParaRPr kumimoji="0" lang="en-CH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Mono" panose="02060509020205020204" pitchFamily="49" charset="77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D953D3-E026-10B3-E5A0-5CCEAE3AEB64}"/>
                </a:ext>
              </a:extLst>
            </p:cNvPr>
            <p:cNvCxnSpPr>
              <a:cxnSpLocks/>
            </p:cNvCxnSpPr>
            <p:nvPr/>
          </p:nvCxnSpPr>
          <p:spPr>
            <a:xfrm>
              <a:off x="2290756" y="1972502"/>
              <a:ext cx="108576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7E30BF-A7E7-5E3A-6DD2-D52B0FFF5B8B}"/>
                </a:ext>
              </a:extLst>
            </p:cNvPr>
            <p:cNvGrpSpPr/>
            <p:nvPr/>
          </p:nvGrpSpPr>
          <p:grpSpPr>
            <a:xfrm>
              <a:off x="2865142" y="1276795"/>
              <a:ext cx="1599680" cy="1199599"/>
              <a:chOff x="2865142" y="1276795"/>
              <a:chExt cx="1599680" cy="1199599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0F05AA8-28E3-6CEF-D129-99D7AD16226D}"/>
                  </a:ext>
                </a:extLst>
              </p:cNvPr>
              <p:cNvSpPr txBox="1"/>
              <p:nvPr/>
            </p:nvSpPr>
            <p:spPr>
              <a:xfrm>
                <a:off x="2916487" y="1276795"/>
                <a:ext cx="1496567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600847"/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venir Next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Basecalling</a:t>
                </a:r>
              </a:p>
            </p:txBody>
          </p: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D6BEB32-1D85-162B-7E87-D9D7E99C6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331" t="968" r="12537" b="-968"/>
              <a:stretch/>
            </p:blipFill>
            <p:spPr>
              <a:xfrm>
                <a:off x="3414548" y="1667080"/>
                <a:ext cx="500869" cy="610845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8658BF2-54EA-A890-0EE7-02981936F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1489" b="22761"/>
              <a:stretch/>
            </p:blipFill>
            <p:spPr>
              <a:xfrm>
                <a:off x="2865142" y="1584573"/>
                <a:ext cx="1599680" cy="891821"/>
              </a:xfrm>
              <a:prstGeom prst="rect">
                <a:avLst/>
              </a:prstGeom>
            </p:spPr>
          </p:pic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1F6D128-51D0-DDD2-758B-3F48AB6D06EB}"/>
                </a:ext>
              </a:extLst>
            </p:cNvPr>
            <p:cNvCxnSpPr>
              <a:cxnSpLocks/>
            </p:cNvCxnSpPr>
            <p:nvPr/>
          </p:nvCxnSpPr>
          <p:spPr>
            <a:xfrm>
              <a:off x="4068397" y="1972502"/>
              <a:ext cx="80544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3C49944-A33C-7C72-FC64-5C260897D108}"/>
              </a:ext>
            </a:extLst>
          </p:cNvPr>
          <p:cNvCxnSpPr>
            <a:cxnSpLocks/>
          </p:cNvCxnSpPr>
          <p:nvPr/>
        </p:nvCxnSpPr>
        <p:spPr>
          <a:xfrm>
            <a:off x="6484808" y="1769303"/>
            <a:ext cx="619883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9B5FF8-8768-5311-1B18-843F096EDF62}"/>
              </a:ext>
            </a:extLst>
          </p:cNvPr>
          <p:cNvGrpSpPr/>
          <p:nvPr/>
        </p:nvGrpSpPr>
        <p:grpSpPr>
          <a:xfrm>
            <a:off x="6807790" y="1073595"/>
            <a:ext cx="1840319" cy="1199600"/>
            <a:chOff x="6807790" y="1276794"/>
            <a:chExt cx="1840319" cy="119960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938E136-2199-00CA-D448-16003F0759F6}"/>
                </a:ext>
              </a:extLst>
            </p:cNvPr>
            <p:cNvSpPr txBox="1"/>
            <p:nvPr/>
          </p:nvSpPr>
          <p:spPr>
            <a:xfrm>
              <a:off x="6807790" y="1276794"/>
              <a:ext cx="1840319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1600847"/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 Mapping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BF7358-8255-37CF-12BB-555F33C72A3E}"/>
                </a:ext>
              </a:extLst>
            </p:cNvPr>
            <p:cNvGrpSpPr/>
            <p:nvPr/>
          </p:nvGrpSpPr>
          <p:grpSpPr>
            <a:xfrm>
              <a:off x="6928109" y="1584573"/>
              <a:ext cx="1599680" cy="891821"/>
              <a:chOff x="6928109" y="1584573"/>
              <a:chExt cx="1599680" cy="891821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3C82027F-6F1A-9938-0B7A-224DEF03B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1489" b="22761"/>
              <a:stretch/>
            </p:blipFill>
            <p:spPr>
              <a:xfrm>
                <a:off x="6928109" y="1584573"/>
                <a:ext cx="1599680" cy="891821"/>
              </a:xfrm>
              <a:prstGeom prst="rect">
                <a:avLst/>
              </a:prstGeom>
            </p:spPr>
          </p:pic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E3208A8-DFAF-7464-CAD9-96C03C4B0C9B}"/>
                  </a:ext>
                </a:extLst>
              </p:cNvPr>
              <p:cNvGrpSpPr/>
              <p:nvPr/>
            </p:nvGrpSpPr>
            <p:grpSpPr>
              <a:xfrm>
                <a:off x="7213821" y="1758462"/>
                <a:ext cx="1028257" cy="428080"/>
                <a:chOff x="7210341" y="1766325"/>
                <a:chExt cx="1028257" cy="428080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605907C-09F5-837B-1828-B1652DED55D3}"/>
                    </a:ext>
                  </a:extLst>
                </p:cNvPr>
                <p:cNvSpPr/>
                <p:nvPr/>
              </p:nvSpPr>
              <p:spPr>
                <a:xfrm>
                  <a:off x="7247681" y="1906135"/>
                  <a:ext cx="419816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9C7B051-88FE-050F-BA17-0C5075A98C63}"/>
                    </a:ext>
                  </a:extLst>
                </p:cNvPr>
                <p:cNvSpPr/>
                <p:nvPr/>
              </p:nvSpPr>
              <p:spPr>
                <a:xfrm>
                  <a:off x="7239622" y="2023472"/>
                  <a:ext cx="376334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F2C94D4D-88ED-0D1B-8E94-3868AC6D9C4A}"/>
                    </a:ext>
                  </a:extLst>
                </p:cNvPr>
                <p:cNvSpPr/>
                <p:nvPr/>
              </p:nvSpPr>
              <p:spPr>
                <a:xfrm>
                  <a:off x="7877147" y="2023473"/>
                  <a:ext cx="297692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89B432BC-7453-5A61-2420-12A976B6F5F6}"/>
                    </a:ext>
                  </a:extLst>
                </p:cNvPr>
                <p:cNvSpPr/>
                <p:nvPr/>
              </p:nvSpPr>
              <p:spPr>
                <a:xfrm>
                  <a:off x="7321956" y="2139540"/>
                  <a:ext cx="248669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B993816-0CCE-5FF5-2F2E-4D8264E15221}"/>
                    </a:ext>
                  </a:extLst>
                </p:cNvPr>
                <p:cNvSpPr/>
                <p:nvPr/>
              </p:nvSpPr>
              <p:spPr>
                <a:xfrm>
                  <a:off x="7667501" y="2139541"/>
                  <a:ext cx="571097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B9622351-D505-C64C-D867-E02ED80DEBB4}"/>
                    </a:ext>
                  </a:extLst>
                </p:cNvPr>
                <p:cNvSpPr/>
                <p:nvPr/>
              </p:nvSpPr>
              <p:spPr>
                <a:xfrm>
                  <a:off x="7771927" y="1907405"/>
                  <a:ext cx="466671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07A83A85-63EB-C670-64F4-C1FD19F41036}"/>
                    </a:ext>
                  </a:extLst>
                </p:cNvPr>
                <p:cNvSpPr/>
                <p:nvPr/>
              </p:nvSpPr>
              <p:spPr>
                <a:xfrm>
                  <a:off x="7210341" y="1766325"/>
                  <a:ext cx="1028257" cy="54864"/>
                </a:xfrm>
                <a:prstGeom prst="rect">
                  <a:avLst/>
                </a:prstGeom>
                <a:solidFill>
                  <a:srgbClr val="FFE69A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2F7C3C-7A99-C8F4-BF33-DEE5A4030DD8}"/>
              </a:ext>
            </a:extLst>
          </p:cNvPr>
          <p:cNvGrpSpPr/>
          <p:nvPr/>
        </p:nvGrpSpPr>
        <p:grpSpPr>
          <a:xfrm>
            <a:off x="4821740" y="2412080"/>
            <a:ext cx="4212737" cy="943591"/>
            <a:chOff x="688959" y="3092872"/>
            <a:chExt cx="8500761" cy="9435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5E2952-EE86-DC88-5B09-6ABD364D4F29}"/>
                </a:ext>
              </a:extLst>
            </p:cNvPr>
            <p:cNvSpPr txBox="1"/>
            <p:nvPr/>
          </p:nvSpPr>
          <p:spPr>
            <a:xfrm>
              <a:off x="688959" y="3092872"/>
              <a:ext cx="78073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5400" b="1" i="0" u="none" strike="noStrike" dirty="0">
                  <a:solidFill>
                    <a:srgbClr val="629B3C"/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H" sz="6000" dirty="0">
                <a:solidFill>
                  <a:srgbClr val="629B3C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BC4A2A-DF43-2CDD-6129-D9FB1C28E1FA}"/>
                </a:ext>
              </a:extLst>
            </p:cNvPr>
            <p:cNvSpPr txBox="1"/>
            <p:nvPr/>
          </p:nvSpPr>
          <p:spPr>
            <a:xfrm>
              <a:off x="1774198" y="3328577"/>
              <a:ext cx="74155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629B3C"/>
                  </a:solidFill>
                  <a:latin typeface="Corbel" panose="020B0503020204020204" pitchFamily="34" charset="0"/>
                </a:rPr>
                <a:t>Efficient analysis with better scalability and portability</a:t>
              </a:r>
            </a:p>
            <a:p>
              <a:endParaRPr lang="en-GB" sz="2000" b="1" dirty="0">
                <a:solidFill>
                  <a:srgbClr val="629B3C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BBD1B5-E99E-44B3-DD83-29CCA86BC143}"/>
              </a:ext>
            </a:extLst>
          </p:cNvPr>
          <p:cNvGrpSpPr/>
          <p:nvPr/>
        </p:nvGrpSpPr>
        <p:grpSpPr>
          <a:xfrm>
            <a:off x="542017" y="2390108"/>
            <a:ext cx="4089262" cy="923330"/>
            <a:chOff x="688960" y="4556062"/>
            <a:chExt cx="817852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B48AF1-D5C7-1A62-3683-20AF4F758AC0}"/>
                </a:ext>
              </a:extLst>
            </p:cNvPr>
            <p:cNvSpPr txBox="1"/>
            <p:nvPr/>
          </p:nvSpPr>
          <p:spPr>
            <a:xfrm>
              <a:off x="688960" y="4556062"/>
              <a:ext cx="78073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5400" b="1" i="0" u="none" strike="noStrike" dirty="0">
                  <a:solidFill>
                    <a:srgbClr val="629B3C"/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H" sz="6000" dirty="0">
                <a:solidFill>
                  <a:srgbClr val="629B3C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6FD72C-629B-8779-04CD-CE9F89741678}"/>
                </a:ext>
              </a:extLst>
            </p:cNvPr>
            <p:cNvSpPr txBox="1"/>
            <p:nvPr/>
          </p:nvSpPr>
          <p:spPr>
            <a:xfrm>
              <a:off x="1676920" y="4803802"/>
              <a:ext cx="71905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629B3C"/>
                  </a:solidFill>
                  <a:latin typeface="Corbel" panose="020B0503020204020204" pitchFamily="34" charset="0"/>
                </a:rPr>
                <a:t>Raw signals contain richer information than bases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45AE7D-4351-B32E-4732-7EABB692D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6" y="3600450"/>
            <a:ext cx="8822987" cy="1461939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CH" sz="2400" b="1" dirty="0"/>
              <a:t>MARS: First </a:t>
            </a:r>
            <a:r>
              <a:rPr lang="en-US" sz="2400" b="1" dirty="0"/>
              <a:t>I</a:t>
            </a:r>
            <a:r>
              <a:rPr lang="en-CH" sz="2400" b="1" dirty="0"/>
              <a:t>n-</a:t>
            </a:r>
            <a:r>
              <a:rPr lang="en-US" sz="2400" b="1" dirty="0"/>
              <a:t>S</a:t>
            </a:r>
            <a:r>
              <a:rPr lang="en-CH" sz="2400" b="1" dirty="0"/>
              <a:t>torage</a:t>
            </a:r>
            <a:r>
              <a:rPr lang="en-US" sz="2400" b="1" dirty="0"/>
              <a:t>-Processing </a:t>
            </a:r>
            <a:r>
              <a:rPr lang="en-GB" sz="2400" b="1" dirty="0"/>
              <a:t>system for </a:t>
            </a:r>
            <a:r>
              <a:rPr lang="en-GB" sz="2400" b="1" i="1" dirty="0"/>
              <a:t>RSGA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GB" sz="2000" b="1" i="1" dirty="0">
                <a:solidFill>
                  <a:srgbClr val="2E75B6"/>
                </a:solidFill>
              </a:rPr>
              <a:t>Targeted software modifications </a:t>
            </a:r>
            <a:r>
              <a:rPr lang="en-GB" sz="2000" b="1" i="1" dirty="0"/>
              <a:t>to optimize RSGA for in-storage executions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GB" sz="2000" b="1" i="1" dirty="0">
                <a:solidFill>
                  <a:srgbClr val="2E75B6"/>
                </a:solidFill>
              </a:rPr>
              <a:t>Processing-In-Memory within the SSD</a:t>
            </a:r>
            <a:r>
              <a:rPr lang="en-GB" sz="2000" b="1" i="1" dirty="0"/>
              <a:t> to accelerate RSGA 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251C98-D07D-6566-F4C0-ADCA246E3608}"/>
              </a:ext>
            </a:extLst>
          </p:cNvPr>
          <p:cNvSpPr/>
          <p:nvPr/>
        </p:nvSpPr>
        <p:spPr>
          <a:xfrm>
            <a:off x="0" y="5220417"/>
            <a:ext cx="9144000" cy="902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MARS provides significant speedup 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28x – 93x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) </a:t>
            </a:r>
            <a:b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</a:b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and significant energy reduction at low cost</a:t>
            </a:r>
          </a:p>
        </p:txBody>
      </p:sp>
    </p:spTree>
    <p:extLst>
      <p:ext uri="{BB962C8B-B14F-4D97-AF65-F5344CB8AC3E}">
        <p14:creationId xmlns:p14="http://schemas.microsoft.com/office/powerpoint/2010/main" val="19320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build="p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F2ED3-7464-8E35-6D22-FC72C7ACD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9ECBAFB-55A6-96D9-A786-E038BE19D0AD}"/>
              </a:ext>
            </a:extLst>
          </p:cNvPr>
          <p:cNvCxnSpPr>
            <a:cxnSpLocks/>
          </p:cNvCxnSpPr>
          <p:nvPr/>
        </p:nvCxnSpPr>
        <p:spPr>
          <a:xfrm>
            <a:off x="2290756" y="1769303"/>
            <a:ext cx="4813935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82756CD-DEAE-2059-DC68-63F23C86CD8B}"/>
              </a:ext>
            </a:extLst>
          </p:cNvPr>
          <p:cNvSpPr/>
          <p:nvPr/>
        </p:nvSpPr>
        <p:spPr>
          <a:xfrm>
            <a:off x="2288779" y="1435133"/>
            <a:ext cx="4804722" cy="649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CC66EC-BF20-FBD3-EDFE-D64728864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Signal Genome Analysis (RSGA)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87F7F80-5EFB-EF9B-8287-9E41084D5D69}"/>
              </a:ext>
            </a:extLst>
          </p:cNvPr>
          <p:cNvSpPr txBox="1"/>
          <p:nvPr/>
        </p:nvSpPr>
        <p:spPr>
          <a:xfrm>
            <a:off x="542017" y="1073595"/>
            <a:ext cx="1565865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1600847"/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Raw Signals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404038A-2ED4-891D-8E18-C201F62C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8702"/>
          <a:stretch/>
        </p:blipFill>
        <p:spPr>
          <a:xfrm>
            <a:off x="575277" y="1508628"/>
            <a:ext cx="1505945" cy="521350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011DE31-2C24-1B4F-98D0-E093A6803B8A}"/>
              </a:ext>
            </a:extLst>
          </p:cNvPr>
          <p:cNvGrpSpPr/>
          <p:nvPr/>
        </p:nvGrpSpPr>
        <p:grpSpPr>
          <a:xfrm>
            <a:off x="2290756" y="1073596"/>
            <a:ext cx="4121973" cy="1199599"/>
            <a:chOff x="2290756" y="1276795"/>
            <a:chExt cx="4121973" cy="1199599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E7ABBAE0-264E-C0AE-9954-868F2762BFF0}"/>
                </a:ext>
              </a:extLst>
            </p:cNvPr>
            <p:cNvSpPr/>
            <p:nvPr/>
          </p:nvSpPr>
          <p:spPr>
            <a:xfrm>
              <a:off x="4980202" y="1817054"/>
              <a:ext cx="1432527" cy="310896"/>
            </a:xfrm>
            <a:prstGeom prst="roundRect">
              <a:avLst/>
            </a:prstGeom>
            <a:solidFill>
              <a:srgbClr val="F9F5E3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C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67A042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T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G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C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G</a:t>
              </a:r>
              <a:r>
                <a:rPr kumimoji="0" lang="en-CH" sz="2000" b="1" i="0" u="none" strike="noStrike" kern="0" cap="none" spc="0" normalizeH="0" baseline="0" noProof="0">
                  <a:ln>
                    <a:noFill/>
                  </a:ln>
                  <a:solidFill>
                    <a:srgbClr val="67A042"/>
                  </a:solidFill>
                  <a:effectLst/>
                  <a:uLnTx/>
                  <a:uFillTx/>
                  <a:latin typeface="PT Mono" panose="02060509020205020204" pitchFamily="49" charset="77"/>
                </a:rPr>
                <a:t>T</a:t>
              </a:r>
              <a:r>
                <a:rPr lang="en-US" sz="2000" b="1" kern="0" dirty="0">
                  <a:latin typeface="PT Mono" panose="02060509020205020204" pitchFamily="49" charset="77"/>
                </a:rPr>
                <a:t>...</a:t>
              </a:r>
              <a:endParaRPr kumimoji="0" lang="en-CH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T Mono" panose="02060509020205020204" pitchFamily="49" charset="77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D953D3-E026-10B3-E5A0-5CCEAE3AEB64}"/>
                </a:ext>
              </a:extLst>
            </p:cNvPr>
            <p:cNvCxnSpPr>
              <a:cxnSpLocks/>
            </p:cNvCxnSpPr>
            <p:nvPr/>
          </p:nvCxnSpPr>
          <p:spPr>
            <a:xfrm>
              <a:off x="2290756" y="1972502"/>
              <a:ext cx="108576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C7E30BF-A7E7-5E3A-6DD2-D52B0FFF5B8B}"/>
                </a:ext>
              </a:extLst>
            </p:cNvPr>
            <p:cNvGrpSpPr/>
            <p:nvPr/>
          </p:nvGrpSpPr>
          <p:grpSpPr>
            <a:xfrm>
              <a:off x="2865142" y="1276795"/>
              <a:ext cx="1599680" cy="1199599"/>
              <a:chOff x="2865142" y="1276795"/>
              <a:chExt cx="1599680" cy="1199599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0F05AA8-28E3-6CEF-D129-99D7AD16226D}"/>
                  </a:ext>
                </a:extLst>
              </p:cNvPr>
              <p:cNvSpPr txBox="1"/>
              <p:nvPr/>
            </p:nvSpPr>
            <p:spPr>
              <a:xfrm>
                <a:off x="2916487" y="1276795"/>
                <a:ext cx="1496567" cy="30777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defTabSz="1600847"/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venir Next" panose="020B050302020202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Basecalling</a:t>
                </a:r>
              </a:p>
            </p:txBody>
          </p:sp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BD6BEB32-1D85-162B-7E87-D9D7E99C6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331" t="968" r="12537" b="-968"/>
              <a:stretch/>
            </p:blipFill>
            <p:spPr>
              <a:xfrm>
                <a:off x="3414548" y="1667080"/>
                <a:ext cx="500869" cy="610845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8658BF2-54EA-A890-0EE7-02981936F2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1489" b="22761"/>
              <a:stretch/>
            </p:blipFill>
            <p:spPr>
              <a:xfrm>
                <a:off x="2865142" y="1584573"/>
                <a:ext cx="1599680" cy="891821"/>
              </a:xfrm>
              <a:prstGeom prst="rect">
                <a:avLst/>
              </a:prstGeom>
            </p:spPr>
          </p:pic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1F6D128-51D0-DDD2-758B-3F48AB6D06EB}"/>
                </a:ext>
              </a:extLst>
            </p:cNvPr>
            <p:cNvCxnSpPr>
              <a:cxnSpLocks/>
            </p:cNvCxnSpPr>
            <p:nvPr/>
          </p:nvCxnSpPr>
          <p:spPr>
            <a:xfrm>
              <a:off x="4068397" y="1972502"/>
              <a:ext cx="805444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3C49944-A33C-7C72-FC64-5C260897D108}"/>
              </a:ext>
            </a:extLst>
          </p:cNvPr>
          <p:cNvCxnSpPr>
            <a:cxnSpLocks/>
          </p:cNvCxnSpPr>
          <p:nvPr/>
        </p:nvCxnSpPr>
        <p:spPr>
          <a:xfrm>
            <a:off x="6484808" y="1769303"/>
            <a:ext cx="619883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9B5FF8-8768-5311-1B18-843F096EDF62}"/>
              </a:ext>
            </a:extLst>
          </p:cNvPr>
          <p:cNvGrpSpPr/>
          <p:nvPr/>
        </p:nvGrpSpPr>
        <p:grpSpPr>
          <a:xfrm>
            <a:off x="6807790" y="1073595"/>
            <a:ext cx="1840319" cy="1199600"/>
            <a:chOff x="6807790" y="1276794"/>
            <a:chExt cx="1840319" cy="1199600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938E136-2199-00CA-D448-16003F0759F6}"/>
                </a:ext>
              </a:extLst>
            </p:cNvPr>
            <p:cNvSpPr txBox="1"/>
            <p:nvPr/>
          </p:nvSpPr>
          <p:spPr>
            <a:xfrm>
              <a:off x="6807790" y="1276794"/>
              <a:ext cx="1840319" cy="307777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1600847"/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nir Next" panose="020B05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Read Mapping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0BF7358-8255-37CF-12BB-555F33C72A3E}"/>
                </a:ext>
              </a:extLst>
            </p:cNvPr>
            <p:cNvGrpSpPr/>
            <p:nvPr/>
          </p:nvGrpSpPr>
          <p:grpSpPr>
            <a:xfrm>
              <a:off x="6928109" y="1584573"/>
              <a:ext cx="1599680" cy="891821"/>
              <a:chOff x="6928109" y="1584573"/>
              <a:chExt cx="1599680" cy="891821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3C82027F-6F1A-9938-0B7A-224DEF03B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1489" b="22761"/>
              <a:stretch/>
            </p:blipFill>
            <p:spPr>
              <a:xfrm>
                <a:off x="6928109" y="1584573"/>
                <a:ext cx="1599680" cy="891821"/>
              </a:xfrm>
              <a:prstGeom prst="rect">
                <a:avLst/>
              </a:prstGeom>
            </p:spPr>
          </p:pic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E3208A8-DFAF-7464-CAD9-96C03C4B0C9B}"/>
                  </a:ext>
                </a:extLst>
              </p:cNvPr>
              <p:cNvGrpSpPr/>
              <p:nvPr/>
            </p:nvGrpSpPr>
            <p:grpSpPr>
              <a:xfrm>
                <a:off x="7213821" y="1758462"/>
                <a:ext cx="1028257" cy="428080"/>
                <a:chOff x="7210341" y="1766325"/>
                <a:chExt cx="1028257" cy="428080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4605907C-09F5-837B-1828-B1652DED55D3}"/>
                    </a:ext>
                  </a:extLst>
                </p:cNvPr>
                <p:cNvSpPr/>
                <p:nvPr/>
              </p:nvSpPr>
              <p:spPr>
                <a:xfrm>
                  <a:off x="7247681" y="1906135"/>
                  <a:ext cx="419816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9C7B051-88FE-050F-BA17-0C5075A98C63}"/>
                    </a:ext>
                  </a:extLst>
                </p:cNvPr>
                <p:cNvSpPr/>
                <p:nvPr/>
              </p:nvSpPr>
              <p:spPr>
                <a:xfrm>
                  <a:off x="7239622" y="2023472"/>
                  <a:ext cx="376334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F2C94D4D-88ED-0D1B-8E94-3868AC6D9C4A}"/>
                    </a:ext>
                  </a:extLst>
                </p:cNvPr>
                <p:cNvSpPr/>
                <p:nvPr/>
              </p:nvSpPr>
              <p:spPr>
                <a:xfrm>
                  <a:off x="7877147" y="2023473"/>
                  <a:ext cx="297692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89B432BC-7453-5A61-2420-12A976B6F5F6}"/>
                    </a:ext>
                  </a:extLst>
                </p:cNvPr>
                <p:cNvSpPr/>
                <p:nvPr/>
              </p:nvSpPr>
              <p:spPr>
                <a:xfrm>
                  <a:off x="7321956" y="2139540"/>
                  <a:ext cx="248669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BB993816-0CCE-5FF5-2F2E-4D8264E15221}"/>
                    </a:ext>
                  </a:extLst>
                </p:cNvPr>
                <p:cNvSpPr/>
                <p:nvPr/>
              </p:nvSpPr>
              <p:spPr>
                <a:xfrm>
                  <a:off x="7667501" y="2139541"/>
                  <a:ext cx="571097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B9622351-D505-C64C-D867-E02ED80DEBB4}"/>
                    </a:ext>
                  </a:extLst>
                </p:cNvPr>
                <p:cNvSpPr/>
                <p:nvPr/>
              </p:nvSpPr>
              <p:spPr>
                <a:xfrm>
                  <a:off x="7771927" y="1907405"/>
                  <a:ext cx="466671" cy="54864"/>
                </a:xfrm>
                <a:prstGeom prst="rect">
                  <a:avLst/>
                </a:prstGeom>
                <a:solidFill>
                  <a:srgbClr val="F8F3E1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07A83A85-63EB-C670-64F4-C1FD19F41036}"/>
                    </a:ext>
                  </a:extLst>
                </p:cNvPr>
                <p:cNvSpPr/>
                <p:nvPr/>
              </p:nvSpPr>
              <p:spPr>
                <a:xfrm>
                  <a:off x="7210341" y="1766325"/>
                  <a:ext cx="1028257" cy="54864"/>
                </a:xfrm>
                <a:prstGeom prst="rect">
                  <a:avLst/>
                </a:prstGeom>
                <a:solidFill>
                  <a:srgbClr val="FFE69A"/>
                </a:solidFill>
                <a:ln w="9525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lIns="0" rIns="0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B9BD5"/>
                    </a:solidFill>
                    <a:effectLst/>
                    <a:uLnTx/>
                    <a:uFillTx/>
                    <a:latin typeface="Corbel" panose="020B0503020204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2F7C3C-7A99-C8F4-BF33-DEE5A4030DD8}"/>
              </a:ext>
            </a:extLst>
          </p:cNvPr>
          <p:cNvGrpSpPr/>
          <p:nvPr/>
        </p:nvGrpSpPr>
        <p:grpSpPr>
          <a:xfrm>
            <a:off x="4821740" y="2412080"/>
            <a:ext cx="4212737" cy="943591"/>
            <a:chOff x="688959" y="3092872"/>
            <a:chExt cx="8500761" cy="94359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5E2952-EE86-DC88-5B09-6ABD364D4F29}"/>
                </a:ext>
              </a:extLst>
            </p:cNvPr>
            <p:cNvSpPr txBox="1"/>
            <p:nvPr/>
          </p:nvSpPr>
          <p:spPr>
            <a:xfrm>
              <a:off x="688959" y="3092872"/>
              <a:ext cx="78073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5400" b="1" i="0" u="none" strike="noStrike" dirty="0">
                  <a:solidFill>
                    <a:srgbClr val="629B3C"/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H" sz="6000" dirty="0">
                <a:solidFill>
                  <a:srgbClr val="629B3C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BC4A2A-DF43-2CDD-6129-D9FB1C28E1FA}"/>
                </a:ext>
              </a:extLst>
            </p:cNvPr>
            <p:cNvSpPr txBox="1"/>
            <p:nvPr/>
          </p:nvSpPr>
          <p:spPr>
            <a:xfrm>
              <a:off x="1774198" y="3328577"/>
              <a:ext cx="741552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629B3C"/>
                  </a:solidFill>
                  <a:latin typeface="Corbel" panose="020B0503020204020204" pitchFamily="34" charset="0"/>
                </a:rPr>
                <a:t>Efficient analysis with better scalability and portability</a:t>
              </a:r>
            </a:p>
            <a:p>
              <a:endParaRPr lang="en-GB" sz="2000" b="1" dirty="0">
                <a:solidFill>
                  <a:srgbClr val="629B3C"/>
                </a:solidFill>
                <a:latin typeface="Corbel" panose="020B0503020204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BBD1B5-E99E-44B3-DD83-29CCA86BC143}"/>
              </a:ext>
            </a:extLst>
          </p:cNvPr>
          <p:cNvGrpSpPr/>
          <p:nvPr/>
        </p:nvGrpSpPr>
        <p:grpSpPr>
          <a:xfrm>
            <a:off x="542017" y="2390108"/>
            <a:ext cx="4089262" cy="923330"/>
            <a:chOff x="688960" y="4556062"/>
            <a:chExt cx="817852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B48AF1-D5C7-1A62-3683-20AF4F758AC0}"/>
                </a:ext>
              </a:extLst>
            </p:cNvPr>
            <p:cNvSpPr txBox="1"/>
            <p:nvPr/>
          </p:nvSpPr>
          <p:spPr>
            <a:xfrm>
              <a:off x="688960" y="4556062"/>
              <a:ext cx="78073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H" sz="5400" b="1" i="0" u="none" strike="noStrike" dirty="0">
                  <a:solidFill>
                    <a:srgbClr val="629B3C"/>
                  </a:solidFill>
                  <a:effectLst/>
                  <a:latin typeface="arial" panose="020B0604020202020204" pitchFamily="34" charset="0"/>
                </a:rPr>
                <a:t>✓</a:t>
              </a:r>
              <a:endParaRPr lang="en-CH" sz="6000" dirty="0">
                <a:solidFill>
                  <a:srgbClr val="629B3C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6FD72C-629B-8779-04CD-CE9F89741678}"/>
                </a:ext>
              </a:extLst>
            </p:cNvPr>
            <p:cNvSpPr txBox="1"/>
            <p:nvPr/>
          </p:nvSpPr>
          <p:spPr>
            <a:xfrm>
              <a:off x="1676920" y="4803802"/>
              <a:ext cx="719056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000" b="1" dirty="0">
                  <a:solidFill>
                    <a:srgbClr val="629B3C"/>
                  </a:solidFill>
                  <a:latin typeface="Corbel" panose="020B0503020204020204" pitchFamily="34" charset="0"/>
                </a:rPr>
                <a:t>Raw signals contain richer information than bases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45AE7D-4351-B32E-4732-7EABB692D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16" y="3600450"/>
            <a:ext cx="8822987" cy="1461939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CH" sz="2400" b="1" dirty="0"/>
              <a:t>MARS: First </a:t>
            </a:r>
            <a:r>
              <a:rPr lang="en-US" sz="2400" b="1" dirty="0"/>
              <a:t>I</a:t>
            </a:r>
            <a:r>
              <a:rPr lang="en-CH" sz="2400" b="1" dirty="0"/>
              <a:t>n-</a:t>
            </a:r>
            <a:r>
              <a:rPr lang="en-US" sz="2400" b="1" dirty="0"/>
              <a:t>S</a:t>
            </a:r>
            <a:r>
              <a:rPr lang="en-CH" sz="2400" b="1" dirty="0"/>
              <a:t>torage</a:t>
            </a:r>
            <a:r>
              <a:rPr lang="en-US" sz="2400" b="1" dirty="0"/>
              <a:t>-Processing </a:t>
            </a:r>
            <a:r>
              <a:rPr lang="en-GB" sz="2400" b="1" dirty="0"/>
              <a:t>system for </a:t>
            </a:r>
            <a:r>
              <a:rPr lang="en-GB" sz="2400" b="1" i="1" dirty="0"/>
              <a:t>RSGA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GB" sz="2000" b="1" i="1" dirty="0">
                <a:solidFill>
                  <a:srgbClr val="2E75B6"/>
                </a:solidFill>
              </a:rPr>
              <a:t>Targeted software modifications </a:t>
            </a:r>
            <a:r>
              <a:rPr lang="en-GB" sz="2000" b="1" i="1" dirty="0"/>
              <a:t>to optimize RSGA for in-storage executions</a:t>
            </a:r>
          </a:p>
          <a:p>
            <a:pPr lvl="1">
              <a:lnSpc>
                <a:spcPct val="100000"/>
              </a:lnSpc>
              <a:spcAft>
                <a:spcPts val="1000"/>
              </a:spcAft>
            </a:pPr>
            <a:r>
              <a:rPr lang="en-GB" sz="2000" b="1" i="1" dirty="0">
                <a:solidFill>
                  <a:srgbClr val="2E75B6"/>
                </a:solidFill>
              </a:rPr>
              <a:t>Processing-In-Memory within the SSD</a:t>
            </a:r>
            <a:r>
              <a:rPr lang="en-GB" sz="2000" b="1" i="1" dirty="0"/>
              <a:t> to accelerate RSGA steps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251C98-D07D-6566-F4C0-ADCA246E3608}"/>
              </a:ext>
            </a:extLst>
          </p:cNvPr>
          <p:cNvSpPr/>
          <p:nvPr/>
        </p:nvSpPr>
        <p:spPr>
          <a:xfrm>
            <a:off x="0" y="5220417"/>
            <a:ext cx="9144000" cy="9021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ctr"/>
          <a:lstStyle/>
          <a:p>
            <a:pPr algn="ctr"/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MARS provides significant speedup (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28x – 93x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) </a:t>
            </a:r>
            <a:b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</a:b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  <a:latin typeface="Corbel" panose="020B0503020204020204" pitchFamily="34" charset="0"/>
              </a:rPr>
              <a:t>and significant energy reduction at low cost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1EF7E4-F253-5AA2-A559-0738328A309F}"/>
              </a:ext>
            </a:extLst>
          </p:cNvPr>
          <p:cNvSpPr/>
          <p:nvPr/>
        </p:nvSpPr>
        <p:spPr>
          <a:xfrm>
            <a:off x="0" y="868680"/>
            <a:ext cx="9144000" cy="5417820"/>
          </a:xfrm>
          <a:prstGeom prst="rect">
            <a:avLst/>
          </a:prstGeom>
          <a:solidFill>
            <a:srgbClr val="FFFFFF">
              <a:alpha val="9215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94DD1-682F-0117-50B9-2BEDAF3EBB8E}"/>
              </a:ext>
            </a:extLst>
          </p:cNvPr>
          <p:cNvSpPr txBox="1"/>
          <p:nvPr/>
        </p:nvSpPr>
        <p:spPr>
          <a:xfrm>
            <a:off x="2237423" y="5710082"/>
            <a:ext cx="4669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1" dirty="0">
                <a:hlinkClick r:id="rId6"/>
              </a:rPr>
              <a:t>https://arxiv.org/pdf/2506.10931</a:t>
            </a:r>
            <a:endParaRPr lang="en-CH" sz="2400" b="1" dirty="0"/>
          </a:p>
          <a:p>
            <a:pPr algn="ctr"/>
            <a:endParaRPr lang="en-CH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C180F-3FC8-5E46-0D55-E7D10CE057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7918"/>
            <a:ext cx="7772400" cy="2325986"/>
          </a:xfrm>
          <a:prstGeom prst="rect">
            <a:avLst/>
          </a:prstGeom>
          <a:ln w="28575">
            <a:solidFill>
              <a:srgbClr val="06436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2B5F5-E164-C26B-D9C3-9079F2778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020" y="3689023"/>
            <a:ext cx="1965960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98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B799-7DEB-636E-C2F2-6E8A0FD1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Storage-Centric Systems for (Meta)Genomics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24977A-4E9F-7D98-F4A6-21031C7253A8}"/>
              </a:ext>
            </a:extLst>
          </p:cNvPr>
          <p:cNvSpPr/>
          <p:nvPr/>
        </p:nvSpPr>
        <p:spPr>
          <a:xfrm>
            <a:off x="437322" y="1003975"/>
            <a:ext cx="4002156" cy="1630017"/>
          </a:xfrm>
          <a:prstGeom prst="roundRect">
            <a:avLst/>
          </a:prstGeom>
          <a:solidFill>
            <a:srgbClr val="009F7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GenStore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(ASPLOS’22)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6F5DFC-3C2A-2B49-85F0-2F232610D5C9}"/>
              </a:ext>
            </a:extLst>
          </p:cNvPr>
          <p:cNvSpPr/>
          <p:nvPr/>
        </p:nvSpPr>
        <p:spPr>
          <a:xfrm>
            <a:off x="4704524" y="1003974"/>
            <a:ext cx="4002156" cy="1630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Metagenomics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MegIS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(ISCA’24)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A78D5D-A52A-DC69-4479-B4601C9952FD}"/>
              </a:ext>
            </a:extLst>
          </p:cNvPr>
          <p:cNvSpPr/>
          <p:nvPr/>
        </p:nvSpPr>
        <p:spPr>
          <a:xfrm>
            <a:off x="437319" y="4847107"/>
            <a:ext cx="8269358" cy="1278834"/>
          </a:xfrm>
          <a:prstGeom prst="roundRect">
            <a:avLst/>
          </a:prstGeom>
          <a:solidFill>
            <a:srgbClr val="94209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r>
              <a:rPr lang="en-CH" sz="3000" b="1" dirty="0">
                <a:solidFill>
                  <a:schemeClr val="bg1"/>
                </a:solidFill>
                <a:latin typeface="Corbel" panose="020B0503020204020204" pitchFamily="34" charset="0"/>
              </a:rPr>
              <a:t>Efficient Analysis on Compressed Genomic Data</a:t>
            </a:r>
            <a:endParaRPr lang="en-CH" sz="3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SAGe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(arXiv’25)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99953D-CB1C-DDBD-E8F7-588E58768DAC}"/>
              </a:ext>
            </a:extLst>
          </p:cNvPr>
          <p:cNvGrpSpPr/>
          <p:nvPr/>
        </p:nvGrpSpPr>
        <p:grpSpPr>
          <a:xfrm>
            <a:off x="363173" y="2991801"/>
            <a:ext cx="8416475" cy="1497497"/>
            <a:chOff x="363173" y="3021494"/>
            <a:chExt cx="8416475" cy="149749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7A5668-9BAD-3BFC-9C67-16F395B0D6C9}"/>
                </a:ext>
              </a:extLst>
            </p:cNvPr>
            <p:cNvSpPr/>
            <p:nvPr/>
          </p:nvSpPr>
          <p:spPr>
            <a:xfrm>
              <a:off x="437321" y="3021494"/>
              <a:ext cx="8269358" cy="1497497"/>
            </a:xfrm>
            <a:prstGeom prst="roundRect">
              <a:avLst/>
            </a:prstGeom>
            <a:solidFill>
              <a:srgbClr val="1982C3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Aft>
                  <a:spcPts val="1000"/>
                </a:spcAft>
              </a:pPr>
              <a:r>
                <a:rPr lang="en-CH" sz="30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Emerging Areas in (Meta)Genomics</a:t>
              </a:r>
              <a:endParaRPr lang="en-CH" sz="30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  <a:p>
              <a:pPr algn="ctr"/>
              <a:endParaRPr lang="en-CH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31AE7C-4E4A-F722-D34E-1E693DF92237}"/>
                </a:ext>
              </a:extLst>
            </p:cNvPr>
            <p:cNvSpPr txBox="1"/>
            <p:nvPr/>
          </p:nvSpPr>
          <p:spPr>
            <a:xfrm>
              <a:off x="4485943" y="3638288"/>
              <a:ext cx="4293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MARS</a:t>
              </a: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 </a:t>
              </a:r>
              <a: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  <a:t>(ICS’25)</a:t>
              </a:r>
              <a:b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Raw Genomics Signal Analysis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72FF50-5F59-7C7B-05F7-143E7D82A8F0}"/>
                </a:ext>
              </a:extLst>
            </p:cNvPr>
            <p:cNvSpPr txBox="1"/>
            <p:nvPr/>
          </p:nvSpPr>
          <p:spPr>
            <a:xfrm>
              <a:off x="363173" y="3638288"/>
              <a:ext cx="35515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GRAINS</a:t>
              </a:r>
              <a:b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Genome Graph Analysis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918206D-52C2-C254-FB21-B609EBBEB042}"/>
              </a:ext>
            </a:extLst>
          </p:cNvPr>
          <p:cNvSpPr/>
          <p:nvPr/>
        </p:nvSpPr>
        <p:spPr>
          <a:xfrm>
            <a:off x="185530" y="837637"/>
            <a:ext cx="8726976" cy="1934817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5714E0-285E-96FD-7C62-DB6F11DD3ED5}"/>
              </a:ext>
            </a:extLst>
          </p:cNvPr>
          <p:cNvSpPr/>
          <p:nvPr/>
        </p:nvSpPr>
        <p:spPr>
          <a:xfrm>
            <a:off x="437319" y="2902307"/>
            <a:ext cx="8640418" cy="1676484"/>
          </a:xfrm>
          <a:prstGeom prst="rect">
            <a:avLst/>
          </a:prstGeom>
          <a:solidFill>
            <a:srgbClr val="FFFFFF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01957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Genomic Data is Growing at a Fast Pace</a:t>
            </a:r>
            <a:endParaRPr lang="en-US" sz="4400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30363" y="6460344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</p:spTree>
    <p:extLst>
      <p:ext uri="{BB962C8B-B14F-4D97-AF65-F5344CB8AC3E}">
        <p14:creationId xmlns:p14="http://schemas.microsoft.com/office/powerpoint/2010/main" val="314275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51101_stc002_59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713" y="2799766"/>
            <a:ext cx="7602783" cy="355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Genomic Data is Growing at a Fast Pace</a:t>
            </a:r>
            <a:endParaRPr lang="en-US" sz="4400" dirty="0"/>
          </a:p>
        </p:txBody>
      </p:sp>
      <p:pic>
        <p:nvPicPr>
          <p:cNvPr id="5" name="Picture 2" descr="https://www.genome.gov/images/content/costpermb2015_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011651"/>
            <a:ext cx="3764149" cy="277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966911" y="1688007"/>
            <a:ext cx="228825" cy="228825"/>
          </a:xfrm>
          <a:prstGeom prst="ellipse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79912" y="1198493"/>
            <a:ext cx="3540686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development of high-throughput sequencing (HTS) technologies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355978" y="2060848"/>
            <a:ext cx="288030" cy="43204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the economis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2485" y="5963008"/>
            <a:ext cx="790158" cy="40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30363" y="6460344"/>
            <a:ext cx="72901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  <a:hlinkClick r:id="rId6"/>
              </a:rPr>
              <a:t>http://www.economist.com/news/21631808-so-much-genetic-data-so-many-uses-genes-unzipped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</p:txBody>
      </p:sp>
      <p:sp>
        <p:nvSpPr>
          <p:cNvPr id="3" name="Down Arrow 2"/>
          <p:cNvSpPr/>
          <p:nvPr/>
        </p:nvSpPr>
        <p:spPr>
          <a:xfrm rot="4961981">
            <a:off x="2655370" y="840988"/>
            <a:ext cx="517315" cy="138204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1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europa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77924" y="4006805"/>
            <a:ext cx="2305844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Number of Genomes Sequenced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1079F7-F2FE-6281-F439-ED98402A509C}"/>
              </a:ext>
            </a:extLst>
          </p:cNvPr>
          <p:cNvSpPr/>
          <p:nvPr/>
        </p:nvSpPr>
        <p:spPr>
          <a:xfrm>
            <a:off x="11290" y="891303"/>
            <a:ext cx="9025206" cy="5569041"/>
          </a:xfrm>
          <a:prstGeom prst="rect">
            <a:avLst/>
          </a:prstGeom>
          <a:solidFill>
            <a:srgbClr val="FFFFFF">
              <a:alpha val="937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87EDEF-87AC-9D1E-4527-F1F50F8F6A01}"/>
              </a:ext>
            </a:extLst>
          </p:cNvPr>
          <p:cNvSpPr/>
          <p:nvPr/>
        </p:nvSpPr>
        <p:spPr>
          <a:xfrm>
            <a:off x="1530363" y="6434730"/>
            <a:ext cx="6715481" cy="403212"/>
          </a:xfrm>
          <a:prstGeom prst="rect">
            <a:avLst/>
          </a:prstGeom>
          <a:solidFill>
            <a:srgbClr val="FFFFFF">
              <a:alpha val="8745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B95BB6C-EF65-60D0-2F26-2D96C1C972A1}"/>
              </a:ext>
            </a:extLst>
          </p:cNvPr>
          <p:cNvSpPr txBox="1">
            <a:spLocks/>
          </p:cNvSpPr>
          <p:nvPr/>
        </p:nvSpPr>
        <p:spPr>
          <a:xfrm>
            <a:off x="323529" y="4834706"/>
            <a:ext cx="8496944" cy="782950"/>
          </a:xfrm>
          <a:prstGeom prst="rect">
            <a:avLst/>
          </a:prstGeom>
        </p:spPr>
        <p:txBody>
          <a:bodyPr/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CH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140D55-B03B-A454-4B1C-699336B5F8A9}"/>
              </a:ext>
            </a:extLst>
          </p:cNvPr>
          <p:cNvSpPr/>
          <p:nvPr/>
        </p:nvSpPr>
        <p:spPr>
          <a:xfrm>
            <a:off x="-124178" y="1277840"/>
            <a:ext cx="9369778" cy="8183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CH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         Accelerate genome sequence analysis</a:t>
            </a:r>
          </a:p>
        </p:txBody>
      </p:sp>
      <p:pic>
        <p:nvPicPr>
          <p:cNvPr id="23" name="Graphic 22" descr="Processor">
            <a:extLst>
              <a:ext uri="{FF2B5EF4-FFF2-40B4-BE49-F238E27FC236}">
                <a16:creationId xmlns:a16="http://schemas.microsoft.com/office/drawing/2014/main" id="{8D08F7DC-3470-211B-B6B8-DA633C057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7546" y="1325670"/>
            <a:ext cx="738172" cy="73817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EA4859E-33F2-4B1B-32DB-328658F03670}"/>
              </a:ext>
            </a:extLst>
          </p:cNvPr>
          <p:cNvSpPr/>
          <p:nvPr/>
        </p:nvSpPr>
        <p:spPr>
          <a:xfrm>
            <a:off x="-112889" y="2440497"/>
            <a:ext cx="9369778" cy="818357"/>
          </a:xfrm>
          <a:prstGeom prst="rect">
            <a:avLst/>
          </a:prstGeom>
          <a:solidFill>
            <a:srgbClr val="DCC9E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GB" sz="2400" b="1" dirty="0">
                <a:solidFill>
                  <a:schemeClr val="tx1"/>
                </a:solidFill>
                <a:latin typeface="Corbel" panose="020B0503020204020204" pitchFamily="34" charset="0"/>
              </a:rPr>
              <a:t>Store genome sequence data </a:t>
            </a:r>
            <a:br>
              <a:rPr lang="en-GB" sz="2400" b="1" dirty="0">
                <a:solidFill>
                  <a:schemeClr val="tx1"/>
                </a:solidFill>
                <a:latin typeface="Corbel" panose="020B0503020204020204" pitchFamily="34" charset="0"/>
              </a:rPr>
            </a:br>
            <a:r>
              <a:rPr lang="en-GB" sz="2400" b="1" dirty="0">
                <a:solidFill>
                  <a:schemeClr val="tx1"/>
                </a:solidFill>
                <a:latin typeface="Corbel" panose="020B0503020204020204" pitchFamily="34" charset="0"/>
              </a:rPr>
              <a:t>in highly-compressed formats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EFCA93-6B11-57F4-09ED-6F7F56815046}"/>
              </a:ext>
            </a:extLst>
          </p:cNvPr>
          <p:cNvGrpSpPr/>
          <p:nvPr/>
        </p:nvGrpSpPr>
        <p:grpSpPr>
          <a:xfrm>
            <a:off x="1769054" y="2568084"/>
            <a:ext cx="436548" cy="540462"/>
            <a:chOff x="1530363" y="3810273"/>
            <a:chExt cx="680525" cy="782950"/>
          </a:xfrm>
        </p:grpSpPr>
        <p:grpSp>
          <p:nvGrpSpPr>
            <p:cNvPr id="28" name="Graphic 10" descr="Database">
              <a:extLst>
                <a:ext uri="{FF2B5EF4-FFF2-40B4-BE49-F238E27FC236}">
                  <a16:creationId xmlns:a16="http://schemas.microsoft.com/office/drawing/2014/main" id="{067B669F-D399-7587-2016-079A2C26EE37}"/>
                </a:ext>
              </a:extLst>
            </p:cNvPr>
            <p:cNvGrpSpPr/>
            <p:nvPr/>
          </p:nvGrpSpPr>
          <p:grpSpPr>
            <a:xfrm>
              <a:off x="1530363" y="3810273"/>
              <a:ext cx="680525" cy="782950"/>
              <a:chOff x="4605081" y="2316427"/>
              <a:chExt cx="3413951" cy="2193773"/>
            </a:xfrm>
            <a:solidFill>
              <a:schemeClr val="tx1"/>
            </a:solidFill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882FE5B-6E14-969C-A4AD-23B07625BB87}"/>
                  </a:ext>
                </a:extLst>
              </p:cNvPr>
              <p:cNvSpPr/>
              <p:nvPr/>
            </p:nvSpPr>
            <p:spPr>
              <a:xfrm>
                <a:off x="4605081" y="2316427"/>
                <a:ext cx="3413951" cy="461847"/>
              </a:xfrm>
              <a:custGeom>
                <a:avLst/>
                <a:gdLst>
                  <a:gd name="connsiteX0" fmla="*/ 3413952 w 3413951"/>
                  <a:gd name="connsiteY0" fmla="*/ 230924 h 461847"/>
                  <a:gd name="connsiteX1" fmla="*/ 1706976 w 3413951"/>
                  <a:gd name="connsiteY1" fmla="*/ 461847 h 461847"/>
                  <a:gd name="connsiteX2" fmla="*/ 0 w 3413951"/>
                  <a:gd name="connsiteY2" fmla="*/ 230924 h 461847"/>
                  <a:gd name="connsiteX3" fmla="*/ 1706976 w 3413951"/>
                  <a:gd name="connsiteY3" fmla="*/ 0 h 461847"/>
                  <a:gd name="connsiteX4" fmla="*/ 3413952 w 3413951"/>
                  <a:gd name="connsiteY4" fmla="*/ 230924 h 461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13951" h="461847">
                    <a:moveTo>
                      <a:pt x="3413952" y="230924"/>
                    </a:moveTo>
                    <a:cubicBezTo>
                      <a:pt x="3413952" y="358459"/>
                      <a:pt x="2649713" y="461847"/>
                      <a:pt x="1706976" y="461847"/>
                    </a:cubicBezTo>
                    <a:cubicBezTo>
                      <a:pt x="764239" y="461847"/>
                      <a:pt x="0" y="358459"/>
                      <a:pt x="0" y="230924"/>
                    </a:cubicBezTo>
                    <a:cubicBezTo>
                      <a:pt x="0" y="103388"/>
                      <a:pt x="764239" y="0"/>
                      <a:pt x="1706976" y="0"/>
                    </a:cubicBezTo>
                    <a:cubicBezTo>
                      <a:pt x="2649713" y="0"/>
                      <a:pt x="3413952" y="103388"/>
                      <a:pt x="3413952" y="230924"/>
                    </a:cubicBezTo>
                    <a:close/>
                  </a:path>
                </a:pathLst>
              </a:custGeom>
              <a:grpFill/>
              <a:ln w="609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H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A601287-5B4C-BAA7-9B08-061F3C4B99EC}"/>
                  </a:ext>
                </a:extLst>
              </p:cNvPr>
              <p:cNvSpPr/>
              <p:nvPr/>
            </p:nvSpPr>
            <p:spPr>
              <a:xfrm>
                <a:off x="4605081" y="3240121"/>
                <a:ext cx="3413951" cy="692770"/>
              </a:xfrm>
              <a:custGeom>
                <a:avLst/>
                <a:gdLst>
                  <a:gd name="connsiteX0" fmla="*/ 2926245 w 3413951"/>
                  <a:gd name="connsiteY0" fmla="*/ 461847 h 692770"/>
                  <a:gd name="connsiteX1" fmla="*/ 2804318 w 3413951"/>
                  <a:gd name="connsiteY1" fmla="*/ 404116 h 692770"/>
                  <a:gd name="connsiteX2" fmla="*/ 2926245 w 3413951"/>
                  <a:gd name="connsiteY2" fmla="*/ 346385 h 692770"/>
                  <a:gd name="connsiteX3" fmla="*/ 3048171 w 3413951"/>
                  <a:gd name="connsiteY3" fmla="*/ 404116 h 692770"/>
                  <a:gd name="connsiteX4" fmla="*/ 2926245 w 3413951"/>
                  <a:gd name="connsiteY4" fmla="*/ 461847 h 692770"/>
                  <a:gd name="connsiteX5" fmla="*/ 1706976 w 3413951"/>
                  <a:gd name="connsiteY5" fmla="*/ 230924 h 692770"/>
                  <a:gd name="connsiteX6" fmla="*/ 0 w 3413951"/>
                  <a:gd name="connsiteY6" fmla="*/ 0 h 692770"/>
                  <a:gd name="connsiteX7" fmla="*/ 0 w 3413951"/>
                  <a:gd name="connsiteY7" fmla="*/ 461847 h 692770"/>
                  <a:gd name="connsiteX8" fmla="*/ 1706976 w 3413951"/>
                  <a:gd name="connsiteY8" fmla="*/ 692771 h 692770"/>
                  <a:gd name="connsiteX9" fmla="*/ 3413952 w 3413951"/>
                  <a:gd name="connsiteY9" fmla="*/ 461847 h 692770"/>
                  <a:gd name="connsiteX10" fmla="*/ 3413952 w 3413951"/>
                  <a:gd name="connsiteY10" fmla="*/ 0 h 692770"/>
                  <a:gd name="connsiteX11" fmla="*/ 1706976 w 3413951"/>
                  <a:gd name="connsiteY11" fmla="*/ 230924 h 69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13951" h="692770">
                    <a:moveTo>
                      <a:pt x="2926245" y="461847"/>
                    </a:moveTo>
                    <a:cubicBezTo>
                      <a:pt x="2853089" y="461847"/>
                      <a:pt x="2804318" y="438755"/>
                      <a:pt x="2804318" y="404116"/>
                    </a:cubicBezTo>
                    <a:cubicBezTo>
                      <a:pt x="2804318" y="369478"/>
                      <a:pt x="2853089" y="346385"/>
                      <a:pt x="2926245" y="346385"/>
                    </a:cubicBezTo>
                    <a:cubicBezTo>
                      <a:pt x="2999401" y="346385"/>
                      <a:pt x="3048171" y="369478"/>
                      <a:pt x="3048171" y="404116"/>
                    </a:cubicBezTo>
                    <a:cubicBezTo>
                      <a:pt x="3048171" y="438755"/>
                      <a:pt x="2999401" y="461847"/>
                      <a:pt x="2926245" y="461847"/>
                    </a:cubicBezTo>
                    <a:close/>
                    <a:moveTo>
                      <a:pt x="1706976" y="230924"/>
                    </a:moveTo>
                    <a:cubicBezTo>
                      <a:pt x="768139" y="230924"/>
                      <a:pt x="0" y="127008"/>
                      <a:pt x="0" y="0"/>
                    </a:cubicBezTo>
                    <a:lnTo>
                      <a:pt x="0" y="461847"/>
                    </a:lnTo>
                    <a:cubicBezTo>
                      <a:pt x="0" y="588855"/>
                      <a:pt x="768139" y="692771"/>
                      <a:pt x="1706976" y="692771"/>
                    </a:cubicBezTo>
                    <a:cubicBezTo>
                      <a:pt x="2645813" y="692771"/>
                      <a:pt x="3413952" y="588855"/>
                      <a:pt x="3413952" y="461847"/>
                    </a:cubicBezTo>
                    <a:lnTo>
                      <a:pt x="3413952" y="0"/>
                    </a:lnTo>
                    <a:cubicBezTo>
                      <a:pt x="3413952" y="127008"/>
                      <a:pt x="2645813" y="230924"/>
                      <a:pt x="1706976" y="230924"/>
                    </a:cubicBezTo>
                    <a:close/>
                  </a:path>
                </a:pathLst>
              </a:custGeom>
              <a:grpFill/>
              <a:ln w="609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H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6EBC3938-C73C-5E37-95DD-D32B32D6CAC2}"/>
                  </a:ext>
                </a:extLst>
              </p:cNvPr>
              <p:cNvSpPr/>
              <p:nvPr/>
            </p:nvSpPr>
            <p:spPr>
              <a:xfrm>
                <a:off x="4605081" y="3817430"/>
                <a:ext cx="3413951" cy="692770"/>
              </a:xfrm>
              <a:custGeom>
                <a:avLst/>
                <a:gdLst>
                  <a:gd name="connsiteX0" fmla="*/ 2926245 w 3413951"/>
                  <a:gd name="connsiteY0" fmla="*/ 461847 h 692770"/>
                  <a:gd name="connsiteX1" fmla="*/ 2804318 w 3413951"/>
                  <a:gd name="connsiteY1" fmla="*/ 404116 h 692770"/>
                  <a:gd name="connsiteX2" fmla="*/ 2926245 w 3413951"/>
                  <a:gd name="connsiteY2" fmla="*/ 346385 h 692770"/>
                  <a:gd name="connsiteX3" fmla="*/ 3048171 w 3413951"/>
                  <a:gd name="connsiteY3" fmla="*/ 404116 h 692770"/>
                  <a:gd name="connsiteX4" fmla="*/ 2926245 w 3413951"/>
                  <a:gd name="connsiteY4" fmla="*/ 461847 h 692770"/>
                  <a:gd name="connsiteX5" fmla="*/ 1706976 w 3413951"/>
                  <a:gd name="connsiteY5" fmla="*/ 230924 h 692770"/>
                  <a:gd name="connsiteX6" fmla="*/ 0 w 3413951"/>
                  <a:gd name="connsiteY6" fmla="*/ 0 h 692770"/>
                  <a:gd name="connsiteX7" fmla="*/ 0 w 3413951"/>
                  <a:gd name="connsiteY7" fmla="*/ 461847 h 692770"/>
                  <a:gd name="connsiteX8" fmla="*/ 1706976 w 3413951"/>
                  <a:gd name="connsiteY8" fmla="*/ 692771 h 692770"/>
                  <a:gd name="connsiteX9" fmla="*/ 3413952 w 3413951"/>
                  <a:gd name="connsiteY9" fmla="*/ 461847 h 692770"/>
                  <a:gd name="connsiteX10" fmla="*/ 3413952 w 3413951"/>
                  <a:gd name="connsiteY10" fmla="*/ 0 h 692770"/>
                  <a:gd name="connsiteX11" fmla="*/ 1706976 w 3413951"/>
                  <a:gd name="connsiteY11" fmla="*/ 230924 h 69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13951" h="692770">
                    <a:moveTo>
                      <a:pt x="2926245" y="461847"/>
                    </a:moveTo>
                    <a:cubicBezTo>
                      <a:pt x="2853089" y="461847"/>
                      <a:pt x="2804318" y="438755"/>
                      <a:pt x="2804318" y="404116"/>
                    </a:cubicBezTo>
                    <a:cubicBezTo>
                      <a:pt x="2804318" y="369478"/>
                      <a:pt x="2853089" y="346385"/>
                      <a:pt x="2926245" y="346385"/>
                    </a:cubicBezTo>
                    <a:cubicBezTo>
                      <a:pt x="2999401" y="346385"/>
                      <a:pt x="3048171" y="369478"/>
                      <a:pt x="3048171" y="404116"/>
                    </a:cubicBezTo>
                    <a:cubicBezTo>
                      <a:pt x="3048171" y="438755"/>
                      <a:pt x="2999401" y="461847"/>
                      <a:pt x="2926245" y="461847"/>
                    </a:cubicBezTo>
                    <a:close/>
                    <a:moveTo>
                      <a:pt x="1706976" y="230924"/>
                    </a:moveTo>
                    <a:cubicBezTo>
                      <a:pt x="768139" y="230924"/>
                      <a:pt x="0" y="127008"/>
                      <a:pt x="0" y="0"/>
                    </a:cubicBezTo>
                    <a:lnTo>
                      <a:pt x="0" y="461847"/>
                    </a:lnTo>
                    <a:cubicBezTo>
                      <a:pt x="0" y="588855"/>
                      <a:pt x="768139" y="692771"/>
                      <a:pt x="1706976" y="692771"/>
                    </a:cubicBezTo>
                    <a:cubicBezTo>
                      <a:pt x="2645813" y="692771"/>
                      <a:pt x="3413952" y="588855"/>
                      <a:pt x="3413952" y="461847"/>
                    </a:cubicBezTo>
                    <a:lnTo>
                      <a:pt x="3413952" y="0"/>
                    </a:lnTo>
                    <a:cubicBezTo>
                      <a:pt x="3413952" y="127008"/>
                      <a:pt x="2645813" y="230924"/>
                      <a:pt x="1706976" y="230924"/>
                    </a:cubicBezTo>
                    <a:close/>
                  </a:path>
                </a:pathLst>
              </a:custGeom>
              <a:grpFill/>
              <a:ln w="609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CH"/>
              </a:p>
            </p:txBody>
          </p:sp>
        </p:grp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844A598-BD41-0F67-E6F7-4E84E9A5E1B2}"/>
                </a:ext>
              </a:extLst>
            </p:cNvPr>
            <p:cNvSpPr/>
            <p:nvPr/>
          </p:nvSpPr>
          <p:spPr>
            <a:xfrm>
              <a:off x="1530363" y="3933897"/>
              <a:ext cx="680525" cy="247247"/>
            </a:xfrm>
            <a:custGeom>
              <a:avLst/>
              <a:gdLst>
                <a:gd name="connsiteX0" fmla="*/ 2926245 w 3413951"/>
                <a:gd name="connsiteY0" fmla="*/ 461847 h 692770"/>
                <a:gd name="connsiteX1" fmla="*/ 2804318 w 3413951"/>
                <a:gd name="connsiteY1" fmla="*/ 404116 h 692770"/>
                <a:gd name="connsiteX2" fmla="*/ 2926245 w 3413951"/>
                <a:gd name="connsiteY2" fmla="*/ 346385 h 692770"/>
                <a:gd name="connsiteX3" fmla="*/ 3048171 w 3413951"/>
                <a:gd name="connsiteY3" fmla="*/ 404116 h 692770"/>
                <a:gd name="connsiteX4" fmla="*/ 2926245 w 3413951"/>
                <a:gd name="connsiteY4" fmla="*/ 461847 h 692770"/>
                <a:gd name="connsiteX5" fmla="*/ 1706976 w 3413951"/>
                <a:gd name="connsiteY5" fmla="*/ 230924 h 692770"/>
                <a:gd name="connsiteX6" fmla="*/ 0 w 3413951"/>
                <a:gd name="connsiteY6" fmla="*/ 0 h 692770"/>
                <a:gd name="connsiteX7" fmla="*/ 0 w 3413951"/>
                <a:gd name="connsiteY7" fmla="*/ 461847 h 692770"/>
                <a:gd name="connsiteX8" fmla="*/ 1706976 w 3413951"/>
                <a:gd name="connsiteY8" fmla="*/ 692771 h 692770"/>
                <a:gd name="connsiteX9" fmla="*/ 3413952 w 3413951"/>
                <a:gd name="connsiteY9" fmla="*/ 461847 h 692770"/>
                <a:gd name="connsiteX10" fmla="*/ 3413952 w 3413951"/>
                <a:gd name="connsiteY10" fmla="*/ 0 h 692770"/>
                <a:gd name="connsiteX11" fmla="*/ 1706976 w 3413951"/>
                <a:gd name="connsiteY11" fmla="*/ 230924 h 69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3951" h="692770">
                  <a:moveTo>
                    <a:pt x="2926245" y="461847"/>
                  </a:moveTo>
                  <a:cubicBezTo>
                    <a:pt x="2853089" y="461847"/>
                    <a:pt x="2804318" y="438755"/>
                    <a:pt x="2804318" y="404116"/>
                  </a:cubicBezTo>
                  <a:cubicBezTo>
                    <a:pt x="2804318" y="369478"/>
                    <a:pt x="2853089" y="346385"/>
                    <a:pt x="2926245" y="346385"/>
                  </a:cubicBezTo>
                  <a:cubicBezTo>
                    <a:pt x="2999401" y="346385"/>
                    <a:pt x="3048171" y="369478"/>
                    <a:pt x="3048171" y="404116"/>
                  </a:cubicBezTo>
                  <a:cubicBezTo>
                    <a:pt x="3048171" y="438755"/>
                    <a:pt x="2999401" y="461847"/>
                    <a:pt x="2926245" y="461847"/>
                  </a:cubicBezTo>
                  <a:close/>
                  <a:moveTo>
                    <a:pt x="1706976" y="230924"/>
                  </a:moveTo>
                  <a:cubicBezTo>
                    <a:pt x="768139" y="230924"/>
                    <a:pt x="0" y="127008"/>
                    <a:pt x="0" y="0"/>
                  </a:cubicBezTo>
                  <a:lnTo>
                    <a:pt x="0" y="461847"/>
                  </a:lnTo>
                  <a:cubicBezTo>
                    <a:pt x="0" y="588855"/>
                    <a:pt x="768139" y="692771"/>
                    <a:pt x="1706976" y="692771"/>
                  </a:cubicBezTo>
                  <a:cubicBezTo>
                    <a:pt x="2645813" y="692771"/>
                    <a:pt x="3413952" y="588855"/>
                    <a:pt x="3413952" y="461847"/>
                  </a:cubicBezTo>
                  <a:lnTo>
                    <a:pt x="3413952" y="0"/>
                  </a:lnTo>
                  <a:cubicBezTo>
                    <a:pt x="3413952" y="127008"/>
                    <a:pt x="2645813" y="230924"/>
                    <a:pt x="1706976" y="230924"/>
                  </a:cubicBezTo>
                  <a:close/>
                </a:path>
              </a:pathLst>
            </a:custGeom>
            <a:solidFill>
              <a:schemeClr val="tx1"/>
            </a:solidFill>
            <a:ln w="609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CH" dirty="0"/>
            </a:p>
          </p:txBody>
        </p:sp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DF9436F-35BB-BDE8-9B56-70EA6E276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6526" y="3916998"/>
            <a:ext cx="9381067" cy="1892575"/>
          </a:xfrm>
          <a:solidFill>
            <a:srgbClr val="FFCECC"/>
          </a:solidFill>
        </p:spPr>
        <p:txBody>
          <a:bodyPr tIns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GB" sz="2400" b="1" i="1" dirty="0">
                <a:solidFill>
                  <a:srgbClr val="C00000"/>
                </a:solidFill>
              </a:rPr>
              <a:t>Data Preparation Bottleneck</a:t>
            </a:r>
          </a:p>
          <a:p>
            <a:pPr marL="0" indent="0" algn="ctr">
              <a:lnSpc>
                <a:spcPct val="120000"/>
              </a:lnSpc>
              <a:spcAft>
                <a:spcPts val="1000"/>
              </a:spcAft>
              <a:buNone/>
            </a:pPr>
            <a:r>
              <a:rPr lang="en-GB" sz="2000" dirty="0"/>
              <a:t>Where genomic sequence data is stored in compressed form </a:t>
            </a:r>
            <a:br>
              <a:rPr lang="en-GB" sz="2000" dirty="0"/>
            </a:br>
            <a:r>
              <a:rPr lang="en-GB" sz="2000" dirty="0"/>
              <a:t>and needs to be </a:t>
            </a:r>
            <a:r>
              <a:rPr lang="en-GB" sz="2000" b="1" dirty="0">
                <a:solidFill>
                  <a:srgbClr val="C00000"/>
                </a:solidFill>
              </a:rPr>
              <a:t>decompressed</a:t>
            </a:r>
            <a:r>
              <a:rPr lang="en-GB" sz="2000" dirty="0"/>
              <a:t> and </a:t>
            </a:r>
            <a:r>
              <a:rPr lang="en-GB" sz="2000" b="1" dirty="0">
                <a:solidFill>
                  <a:srgbClr val="C00000"/>
                </a:solidFill>
              </a:rPr>
              <a:t>formatted</a:t>
            </a:r>
            <a:r>
              <a:rPr lang="en-GB" sz="2000" dirty="0"/>
              <a:t> first </a:t>
            </a:r>
            <a:br>
              <a:rPr lang="en-GB" sz="2000" dirty="0"/>
            </a:br>
            <a:r>
              <a:rPr lang="en-GB" sz="2000" dirty="0"/>
              <a:t>before an accelerator can operate on it</a:t>
            </a:r>
          </a:p>
        </p:txBody>
      </p:sp>
    </p:spTree>
    <p:extLst>
      <p:ext uri="{BB962C8B-B14F-4D97-AF65-F5344CB8AC3E}">
        <p14:creationId xmlns:p14="http://schemas.microsoft.com/office/powerpoint/2010/main" val="237102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36" grpId="0" uiExpand="1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31BDD0D-6B0B-179A-F539-8CD87BCFEE31}"/>
              </a:ext>
            </a:extLst>
          </p:cNvPr>
          <p:cNvSpPr/>
          <p:nvPr/>
        </p:nvSpPr>
        <p:spPr>
          <a:xfrm>
            <a:off x="443263" y="4248742"/>
            <a:ext cx="8102565" cy="1631162"/>
          </a:xfrm>
          <a:prstGeom prst="rect">
            <a:avLst/>
          </a:prstGeom>
          <a:solidFill>
            <a:srgbClr val="DEEBF7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9F72CB4-21D2-E939-4F8E-F84D176E5E94}"/>
              </a:ext>
            </a:extLst>
          </p:cNvPr>
          <p:cNvSpPr/>
          <p:nvPr/>
        </p:nvSpPr>
        <p:spPr>
          <a:xfrm>
            <a:off x="443275" y="2863160"/>
            <a:ext cx="8102553" cy="1393331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0A6C6-F425-0171-CFE7-9312AFB8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Effect of Data Preparation Bottleneck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F16D8B-FB4E-C367-651D-A8B315F8F7A6}"/>
              </a:ext>
            </a:extLst>
          </p:cNvPr>
          <p:cNvSpPr/>
          <p:nvPr/>
        </p:nvSpPr>
        <p:spPr>
          <a:xfrm>
            <a:off x="443275" y="1659856"/>
            <a:ext cx="8102565" cy="1216634"/>
          </a:xfrm>
          <a:prstGeom prst="rect">
            <a:avLst/>
          </a:prstGeom>
          <a:solidFill>
            <a:srgbClr val="DEEBF7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D84FBB-A73E-456D-A4FD-ED81CB1725B0}"/>
              </a:ext>
            </a:extLst>
          </p:cNvPr>
          <p:cNvCxnSpPr>
            <a:cxnSpLocks/>
          </p:cNvCxnSpPr>
          <p:nvPr/>
        </p:nvCxnSpPr>
        <p:spPr>
          <a:xfrm>
            <a:off x="460028" y="5906589"/>
            <a:ext cx="8223943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32AD84-3916-D804-ADC4-297EB09F1C22}"/>
              </a:ext>
            </a:extLst>
          </p:cNvPr>
          <p:cNvSpPr/>
          <p:nvPr/>
        </p:nvSpPr>
        <p:spPr>
          <a:xfrm>
            <a:off x="1058856" y="1902010"/>
            <a:ext cx="786627" cy="3076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i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Prep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4B8305-854B-76D6-7854-7D5CEF4E5265}"/>
              </a:ext>
            </a:extLst>
          </p:cNvPr>
          <p:cNvSpPr/>
          <p:nvPr/>
        </p:nvSpPr>
        <p:spPr>
          <a:xfrm>
            <a:off x="1842534" y="2374121"/>
            <a:ext cx="2091685" cy="306000"/>
          </a:xfrm>
          <a:prstGeom prst="roundRect">
            <a:avLst/>
          </a:prstGeom>
          <a:pattFill prst="dkUpDiag">
            <a:fgClr>
              <a:srgbClr val="F0C7FC"/>
            </a:fgClr>
            <a:bgClr>
              <a:schemeClr val="bg1"/>
            </a:bgClr>
          </a:patt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i="1" dirty="0">
                <a:solidFill>
                  <a:srgbClr val="8C3FCA"/>
                </a:solidFill>
                <a:latin typeface="Corbel" panose="020B0503020204020204" pitchFamily="34" charset="0"/>
              </a:rPr>
              <a:t>Analysis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7D59C7-2259-5F8F-3CBA-A039F7701866}"/>
              </a:ext>
            </a:extLst>
          </p:cNvPr>
          <p:cNvSpPr/>
          <p:nvPr/>
        </p:nvSpPr>
        <p:spPr>
          <a:xfrm>
            <a:off x="1863606" y="3756888"/>
            <a:ext cx="138486" cy="306000"/>
          </a:xfrm>
          <a:prstGeom prst="roundRect">
            <a:avLst/>
          </a:prstGeom>
          <a:pattFill prst="dkUpDiag">
            <a:fgClr>
              <a:srgbClr val="C577EB"/>
            </a:fgClr>
            <a:bgClr>
              <a:schemeClr val="bg1"/>
            </a:bgClr>
          </a:patt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5139709-AF72-F0F5-56CE-7D3E89322411}"/>
              </a:ext>
            </a:extLst>
          </p:cNvPr>
          <p:cNvSpPr/>
          <p:nvPr/>
        </p:nvSpPr>
        <p:spPr>
          <a:xfrm>
            <a:off x="3935909" y="2374121"/>
            <a:ext cx="2261193" cy="306000"/>
          </a:xfrm>
          <a:prstGeom prst="roundRect">
            <a:avLst/>
          </a:prstGeom>
          <a:pattFill prst="dkUpDiag">
            <a:fgClr>
              <a:srgbClr val="F0C7FC"/>
            </a:fgClr>
            <a:bgClr>
              <a:schemeClr val="bg1"/>
            </a:bgClr>
          </a:patt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i="1" dirty="0">
                <a:solidFill>
                  <a:srgbClr val="8C3FCA"/>
                </a:solidFill>
                <a:latin typeface="Corbel" panose="020B0503020204020204" pitchFamily="34" charset="0"/>
              </a:rPr>
              <a:t>Analysis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EFC9DBC-83B7-B290-7B3B-E5E5F85B1D3D}"/>
              </a:ext>
            </a:extLst>
          </p:cNvPr>
          <p:cNvSpPr/>
          <p:nvPr/>
        </p:nvSpPr>
        <p:spPr>
          <a:xfrm>
            <a:off x="6197102" y="2374121"/>
            <a:ext cx="2261193" cy="306000"/>
          </a:xfrm>
          <a:prstGeom prst="roundRect">
            <a:avLst/>
          </a:prstGeom>
          <a:pattFill prst="dkUpDiag">
            <a:fgClr>
              <a:srgbClr val="F0C7FC"/>
            </a:fgClr>
            <a:bgClr>
              <a:schemeClr val="bg1"/>
            </a:bgClr>
          </a:patt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i="1" dirty="0">
                <a:solidFill>
                  <a:srgbClr val="8C3FCA"/>
                </a:solidFill>
                <a:latin typeface="Corbel" panose="020B0503020204020204" pitchFamily="34" charset="0"/>
              </a:rPr>
              <a:t>Analysis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9BED0D-5E94-26D3-9D4D-7C016C2320B2}"/>
              </a:ext>
            </a:extLst>
          </p:cNvPr>
          <p:cNvSpPr/>
          <p:nvPr/>
        </p:nvSpPr>
        <p:spPr>
          <a:xfrm>
            <a:off x="3426047" y="3733256"/>
            <a:ext cx="138486" cy="306000"/>
          </a:xfrm>
          <a:prstGeom prst="roundRect">
            <a:avLst/>
          </a:prstGeom>
          <a:pattFill prst="dkUpDiag">
            <a:fgClr>
              <a:srgbClr val="C577EB"/>
            </a:fgClr>
            <a:bgClr>
              <a:schemeClr val="bg1"/>
            </a:bgClr>
          </a:patt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665687-8EA6-C30B-5DD4-B4B2943FEA0E}"/>
              </a:ext>
            </a:extLst>
          </p:cNvPr>
          <p:cNvSpPr txBox="1"/>
          <p:nvPr/>
        </p:nvSpPr>
        <p:spPr>
          <a:xfrm rot="16200000">
            <a:off x="-58194" y="1983562"/>
            <a:ext cx="16100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CH" b="1" dirty="0">
                <a:latin typeface="Corbel" panose="020B0503020204020204" pitchFamily="34" charset="0"/>
              </a:rPr>
              <a:t>Base.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94920B-7F42-3409-6675-DD89B4A35B4C}"/>
              </a:ext>
            </a:extLst>
          </p:cNvPr>
          <p:cNvSpPr txBox="1"/>
          <p:nvPr/>
        </p:nvSpPr>
        <p:spPr>
          <a:xfrm rot="16200000">
            <a:off x="-82664" y="4863390"/>
            <a:ext cx="165902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CH" b="1" dirty="0">
                <a:latin typeface="Corbel" panose="020B0503020204020204" pitchFamily="34" charset="0"/>
              </a:rPr>
              <a:t>Acc. Analysis</a:t>
            </a:r>
          </a:p>
          <a:p>
            <a:pPr algn="ctr">
              <a:lnSpc>
                <a:spcPct val="90000"/>
              </a:lnSpc>
            </a:pPr>
            <a:r>
              <a:rPr lang="en-CH" b="1" dirty="0">
                <a:latin typeface="Corbel" panose="020B0503020204020204" pitchFamily="34" charset="0"/>
              </a:rPr>
              <a:t>w/ Ideal Prep.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42CCE3-2D5E-A1F6-2757-C010F2908E88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1845483" y="2052708"/>
            <a:ext cx="4343020" cy="313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93F293-FE02-5D5C-DE01-F01904D783E6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2002092" y="3886256"/>
            <a:ext cx="1423955" cy="23632"/>
          </a:xfrm>
          <a:prstGeom prst="line">
            <a:avLst/>
          </a:prstGeom>
          <a:ln w="158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A9F2743-4395-6C80-BC92-908D1C79E3F8}"/>
              </a:ext>
            </a:extLst>
          </p:cNvPr>
          <p:cNvSpPr/>
          <p:nvPr/>
        </p:nvSpPr>
        <p:spPr>
          <a:xfrm>
            <a:off x="2641667" y="3733162"/>
            <a:ext cx="138486" cy="306000"/>
          </a:xfrm>
          <a:prstGeom prst="roundRect">
            <a:avLst/>
          </a:prstGeom>
          <a:pattFill prst="dkUpDiag">
            <a:fgClr>
              <a:srgbClr val="C577EB"/>
            </a:fgClr>
            <a:bgClr>
              <a:schemeClr val="bg1"/>
            </a:bgClr>
          </a:patt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886D11-ED6D-9A6A-056F-2696F1309C53}"/>
              </a:ext>
            </a:extLst>
          </p:cNvPr>
          <p:cNvCxnSpPr>
            <a:cxnSpLocks/>
          </p:cNvCxnSpPr>
          <p:nvPr/>
        </p:nvCxnSpPr>
        <p:spPr>
          <a:xfrm>
            <a:off x="3564533" y="3956858"/>
            <a:ext cx="0" cy="1167253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7354E9C-1C26-C9A6-11D6-271F8437F6E1}"/>
              </a:ext>
            </a:extLst>
          </p:cNvPr>
          <p:cNvCxnSpPr>
            <a:cxnSpLocks/>
          </p:cNvCxnSpPr>
          <p:nvPr/>
        </p:nvCxnSpPr>
        <p:spPr>
          <a:xfrm>
            <a:off x="8463882" y="2651493"/>
            <a:ext cx="0" cy="2789187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260663-28C9-5F48-0DE7-D909BA85CEBF}"/>
              </a:ext>
            </a:extLst>
          </p:cNvPr>
          <p:cNvSpPr/>
          <p:nvPr/>
        </p:nvSpPr>
        <p:spPr>
          <a:xfrm>
            <a:off x="3933207" y="1898881"/>
            <a:ext cx="787492" cy="3076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i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Prep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C0BFB2D-D0EA-E89B-1F40-2912B58E7274}"/>
              </a:ext>
            </a:extLst>
          </p:cNvPr>
          <p:cNvSpPr/>
          <p:nvPr/>
        </p:nvSpPr>
        <p:spPr>
          <a:xfrm>
            <a:off x="6188503" y="1898880"/>
            <a:ext cx="787492" cy="3076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b="1" i="1" dirty="0">
                <a:solidFill>
                  <a:schemeClr val="accent4">
                    <a:lumMod val="75000"/>
                  </a:schemeClr>
                </a:solidFill>
                <a:latin typeface="Corbel" panose="020B0503020204020204" pitchFamily="34" charset="0"/>
              </a:rPr>
              <a:t>Prep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A8BE7A-D279-3464-257C-C71B3E39BBB5}"/>
              </a:ext>
            </a:extLst>
          </p:cNvPr>
          <p:cNvCxnSpPr>
            <a:cxnSpLocks/>
          </p:cNvCxnSpPr>
          <p:nvPr/>
        </p:nvCxnSpPr>
        <p:spPr>
          <a:xfrm flipV="1">
            <a:off x="1521456" y="4851421"/>
            <a:ext cx="0" cy="290558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892515-ED57-C621-8EED-724A7E581580}"/>
              </a:ext>
            </a:extLst>
          </p:cNvPr>
          <p:cNvCxnSpPr>
            <a:cxnSpLocks/>
          </p:cNvCxnSpPr>
          <p:nvPr/>
        </p:nvCxnSpPr>
        <p:spPr>
          <a:xfrm>
            <a:off x="1550923" y="5058630"/>
            <a:ext cx="2013610" cy="0"/>
          </a:xfrm>
          <a:prstGeom prst="straightConnector1">
            <a:avLst/>
          </a:prstGeom>
          <a:ln w="28575">
            <a:solidFill>
              <a:srgbClr val="F1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B3309E3-9B68-C780-9B5A-84332248DFD8}"/>
              </a:ext>
            </a:extLst>
          </p:cNvPr>
          <p:cNvSpPr txBox="1"/>
          <p:nvPr/>
        </p:nvSpPr>
        <p:spPr>
          <a:xfrm>
            <a:off x="3542063" y="4339092"/>
            <a:ext cx="1988836" cy="78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CH" sz="2000" b="1" i="1" dirty="0">
                <a:solidFill>
                  <a:srgbClr val="F10000"/>
                </a:solidFill>
                <a:latin typeface="Corbel" panose="020B0503020204020204" pitchFamily="34" charset="0"/>
              </a:rPr>
              <a:t>Lost Benefit</a:t>
            </a:r>
            <a:br>
              <a:rPr lang="en-CH" sz="2000" i="1" dirty="0">
                <a:solidFill>
                  <a:srgbClr val="F10000"/>
                </a:solidFill>
                <a:latin typeface="Corbel" panose="020B0503020204020204" pitchFamily="34" charset="0"/>
              </a:rPr>
            </a:br>
            <a:r>
              <a:rPr lang="en-CH" sz="2000" i="1" dirty="0">
                <a:solidFill>
                  <a:srgbClr val="F10000"/>
                </a:solidFill>
                <a:latin typeface="Corbel" panose="020B0503020204020204" pitchFamily="34" charset="0"/>
              </a:rPr>
              <a:t>due to Data Prep. </a:t>
            </a:r>
            <a:br>
              <a:rPr lang="en-CH" sz="2000" i="1" dirty="0">
                <a:solidFill>
                  <a:srgbClr val="F10000"/>
                </a:solidFill>
                <a:latin typeface="Corbel" panose="020B0503020204020204" pitchFamily="34" charset="0"/>
              </a:rPr>
            </a:br>
            <a:r>
              <a:rPr lang="en-CH" sz="2000" i="1" dirty="0">
                <a:solidFill>
                  <a:srgbClr val="F10000"/>
                </a:solidFill>
                <a:latin typeface="Corbel" panose="020B0503020204020204" pitchFamily="34" charset="0"/>
              </a:rPr>
              <a:t>Bottleneck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70483B-895A-EB70-3614-356BBAA06A30}"/>
              </a:ext>
            </a:extLst>
          </p:cNvPr>
          <p:cNvSpPr txBox="1"/>
          <p:nvPr/>
        </p:nvSpPr>
        <p:spPr>
          <a:xfrm>
            <a:off x="443262" y="5916020"/>
            <a:ext cx="8223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b="1" dirty="0">
                <a:latin typeface="Corbel" panose="020B0503020204020204" pitchFamily="34" charset="0"/>
              </a:rPr>
              <a:t>Execution Timeline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F3A150-B44A-73BB-28A0-3E2E812CF8AF}"/>
              </a:ext>
            </a:extLst>
          </p:cNvPr>
          <p:cNvCxnSpPr>
            <a:cxnSpLocks/>
          </p:cNvCxnSpPr>
          <p:nvPr/>
        </p:nvCxnSpPr>
        <p:spPr>
          <a:xfrm>
            <a:off x="1053462" y="1548953"/>
            <a:ext cx="0" cy="446342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65EBD04-E041-99DC-AC2B-190CE39F19F1}"/>
              </a:ext>
            </a:extLst>
          </p:cNvPr>
          <p:cNvSpPr txBox="1"/>
          <p:nvPr/>
        </p:nvSpPr>
        <p:spPr>
          <a:xfrm rot="16200000">
            <a:off x="-58196" y="3437303"/>
            <a:ext cx="1610091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CH" b="1" dirty="0">
                <a:latin typeface="Corbel" panose="020B0503020204020204" pitchFamily="34" charset="0"/>
              </a:rPr>
              <a:t>Acc. Analysis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6BCC06F-9942-763C-7279-FE20157395A6}"/>
              </a:ext>
            </a:extLst>
          </p:cNvPr>
          <p:cNvSpPr/>
          <p:nvPr/>
        </p:nvSpPr>
        <p:spPr>
          <a:xfrm>
            <a:off x="1056569" y="3265376"/>
            <a:ext cx="786627" cy="3076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i="1" dirty="0">
              <a:solidFill>
                <a:schemeClr val="tx1"/>
              </a:solidFill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7AFFF01-D154-1003-F5B9-5A9457E3B9B4}"/>
              </a:ext>
            </a:extLst>
          </p:cNvPr>
          <p:cNvSpPr/>
          <p:nvPr/>
        </p:nvSpPr>
        <p:spPr>
          <a:xfrm>
            <a:off x="1846382" y="3265376"/>
            <a:ext cx="787492" cy="3076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i="1" dirty="0">
              <a:solidFill>
                <a:schemeClr val="tx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A9FD4EA9-1B86-0C0B-9D35-12F4340F5F54}"/>
              </a:ext>
            </a:extLst>
          </p:cNvPr>
          <p:cNvSpPr/>
          <p:nvPr/>
        </p:nvSpPr>
        <p:spPr>
          <a:xfrm>
            <a:off x="2633874" y="3265376"/>
            <a:ext cx="787492" cy="30765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i="1" dirty="0">
              <a:solidFill>
                <a:schemeClr val="tx1"/>
              </a:solidFill>
            </a:endParaRP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FC1836B1-4AA0-F033-A5A1-8D84EBFF9C75}"/>
              </a:ext>
            </a:extLst>
          </p:cNvPr>
          <p:cNvSpPr/>
          <p:nvPr/>
        </p:nvSpPr>
        <p:spPr>
          <a:xfrm>
            <a:off x="1105749" y="5124111"/>
            <a:ext cx="138486" cy="306000"/>
          </a:xfrm>
          <a:prstGeom prst="roundRect">
            <a:avLst/>
          </a:prstGeom>
          <a:pattFill prst="dkUpDiag">
            <a:fgClr>
              <a:srgbClr val="C577EB"/>
            </a:fgClr>
            <a:bgClr>
              <a:schemeClr val="bg1"/>
            </a:bgClr>
          </a:patt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02B49E7-90FB-87CC-D23B-315509297A31}"/>
              </a:ext>
            </a:extLst>
          </p:cNvPr>
          <p:cNvSpPr/>
          <p:nvPr/>
        </p:nvSpPr>
        <p:spPr>
          <a:xfrm>
            <a:off x="1243689" y="5124111"/>
            <a:ext cx="138486" cy="306000"/>
          </a:xfrm>
          <a:prstGeom prst="roundRect">
            <a:avLst/>
          </a:prstGeom>
          <a:pattFill prst="dkUpDiag">
            <a:fgClr>
              <a:srgbClr val="C577EB"/>
            </a:fgClr>
            <a:bgClr>
              <a:schemeClr val="bg1"/>
            </a:bgClr>
          </a:patt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F3D54B3-7308-2BA0-B16F-42741A9E938C}"/>
              </a:ext>
            </a:extLst>
          </p:cNvPr>
          <p:cNvSpPr/>
          <p:nvPr/>
        </p:nvSpPr>
        <p:spPr>
          <a:xfrm>
            <a:off x="1382970" y="5124111"/>
            <a:ext cx="138486" cy="306000"/>
          </a:xfrm>
          <a:prstGeom prst="roundRect">
            <a:avLst/>
          </a:prstGeom>
          <a:pattFill prst="dkUpDiag">
            <a:fgClr>
              <a:srgbClr val="C577EB"/>
            </a:fgClr>
            <a:bgClr>
              <a:schemeClr val="bg1"/>
            </a:bgClr>
          </a:patt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8BFA6B86-F606-30AF-7C81-475883B452D5}"/>
              </a:ext>
            </a:extLst>
          </p:cNvPr>
          <p:cNvSpPr/>
          <p:nvPr/>
        </p:nvSpPr>
        <p:spPr>
          <a:xfrm>
            <a:off x="1055066" y="4681082"/>
            <a:ext cx="57061" cy="306000"/>
          </a:xfrm>
          <a:prstGeom prst="roundRect">
            <a:avLst/>
          </a:prstGeom>
          <a:solidFill>
            <a:schemeClr val="accent4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39EA158-37AE-B917-D23D-C695DB8C0E32}"/>
              </a:ext>
            </a:extLst>
          </p:cNvPr>
          <p:cNvSpPr/>
          <p:nvPr/>
        </p:nvSpPr>
        <p:spPr>
          <a:xfrm>
            <a:off x="1186628" y="4681082"/>
            <a:ext cx="57061" cy="306000"/>
          </a:xfrm>
          <a:prstGeom prst="roundRect">
            <a:avLst/>
          </a:prstGeom>
          <a:solidFill>
            <a:schemeClr val="accent4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>
              <a:solidFill>
                <a:schemeClr val="tx1"/>
              </a:solidFill>
            </a:endParaRP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51A4CCF8-64D3-CDF4-7FB8-5619E012423F}"/>
              </a:ext>
            </a:extLst>
          </p:cNvPr>
          <p:cNvSpPr/>
          <p:nvPr/>
        </p:nvSpPr>
        <p:spPr>
          <a:xfrm>
            <a:off x="1319793" y="4681082"/>
            <a:ext cx="57061" cy="306000"/>
          </a:xfrm>
          <a:prstGeom prst="roundRect">
            <a:avLst/>
          </a:prstGeom>
          <a:solidFill>
            <a:schemeClr val="accent4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9774D14-B517-10F5-AE9A-8EEF2CBB3E84}"/>
              </a:ext>
            </a:extLst>
          </p:cNvPr>
          <p:cNvCxnSpPr>
            <a:cxnSpLocks/>
          </p:cNvCxnSpPr>
          <p:nvPr/>
        </p:nvCxnSpPr>
        <p:spPr>
          <a:xfrm flipH="1" flipV="1">
            <a:off x="1550946" y="5324532"/>
            <a:ext cx="6907349" cy="0"/>
          </a:xfrm>
          <a:prstGeom prst="straightConnector1">
            <a:avLst/>
          </a:prstGeom>
          <a:ln w="28575">
            <a:solidFill>
              <a:srgbClr val="629B3C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446D16A-4507-EC93-2B59-6E3426B4B294}"/>
              </a:ext>
            </a:extLst>
          </p:cNvPr>
          <p:cNvSpPr txBox="1"/>
          <p:nvPr/>
        </p:nvSpPr>
        <p:spPr>
          <a:xfrm>
            <a:off x="6075603" y="4339092"/>
            <a:ext cx="2673362" cy="7871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CH" sz="2000" b="1" i="1" dirty="0">
                <a:solidFill>
                  <a:srgbClr val="629B3C"/>
                </a:solidFill>
                <a:latin typeface="Corbel" panose="020B0503020204020204" pitchFamily="34" charset="0"/>
              </a:rPr>
              <a:t>Potential Benefit </a:t>
            </a:r>
            <a:br>
              <a:rPr lang="en-CH" sz="2000" i="1" dirty="0">
                <a:solidFill>
                  <a:srgbClr val="629B3C"/>
                </a:solidFill>
                <a:latin typeface="Corbel" panose="020B0503020204020204" pitchFamily="34" charset="0"/>
              </a:rPr>
            </a:br>
            <a:r>
              <a:rPr lang="en-CH" sz="2000" i="1" dirty="0">
                <a:solidFill>
                  <a:srgbClr val="629B3C"/>
                </a:solidFill>
                <a:latin typeface="Corbel" panose="020B0503020204020204" pitchFamily="34" charset="0"/>
              </a:rPr>
              <a:t>of Genome Analysis </a:t>
            </a:r>
            <a:br>
              <a:rPr lang="en-CH" sz="2000" i="1" dirty="0">
                <a:solidFill>
                  <a:srgbClr val="629B3C"/>
                </a:solidFill>
                <a:latin typeface="Corbel" panose="020B0503020204020204" pitchFamily="34" charset="0"/>
              </a:rPr>
            </a:br>
            <a:r>
              <a:rPr lang="en-CH" sz="2000" i="1" dirty="0">
                <a:solidFill>
                  <a:srgbClr val="629B3C"/>
                </a:solidFill>
                <a:latin typeface="Corbel" panose="020B0503020204020204" pitchFamily="34" charset="0"/>
              </a:rPr>
              <a:t>Acceleration 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859BECF-0AF4-2AC0-EF2D-43597369EE4D}"/>
              </a:ext>
            </a:extLst>
          </p:cNvPr>
          <p:cNvSpPr/>
          <p:nvPr/>
        </p:nvSpPr>
        <p:spPr>
          <a:xfrm>
            <a:off x="460028" y="873242"/>
            <a:ext cx="7998267" cy="496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6CCD319-1F3F-EE94-CD2A-A5D17AFB3151}"/>
              </a:ext>
            </a:extLst>
          </p:cNvPr>
          <p:cNvGrpSpPr/>
          <p:nvPr/>
        </p:nvGrpSpPr>
        <p:grpSpPr>
          <a:xfrm>
            <a:off x="2642312" y="980377"/>
            <a:ext cx="1880931" cy="366254"/>
            <a:chOff x="2010083" y="1005732"/>
            <a:chExt cx="1880931" cy="366254"/>
          </a:xfrm>
        </p:grpSpPr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23B7AB54-1331-8CFD-C923-3A6030E7BA1C}"/>
                </a:ext>
              </a:extLst>
            </p:cNvPr>
            <p:cNvSpPr/>
            <p:nvPr/>
          </p:nvSpPr>
          <p:spPr>
            <a:xfrm>
              <a:off x="2010083" y="1024566"/>
              <a:ext cx="144815" cy="136895"/>
            </a:xfrm>
            <a:prstGeom prst="roundRect">
              <a:avLst/>
            </a:prstGeom>
            <a:pattFill prst="dkUpDiag">
              <a:fgClr>
                <a:srgbClr val="F0C7FC"/>
              </a:fgClr>
              <a:bgClr>
                <a:schemeClr val="bg1"/>
              </a:bgClr>
            </a:patt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>
                <a:solidFill>
                  <a:schemeClr val="tx1"/>
                </a:solidFill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66359A3-B85D-1C1B-175B-18699AA024AD}"/>
                </a:ext>
              </a:extLst>
            </p:cNvPr>
            <p:cNvSpPr txBox="1"/>
            <p:nvPr/>
          </p:nvSpPr>
          <p:spPr>
            <a:xfrm>
              <a:off x="2191649" y="1005732"/>
              <a:ext cx="1699365" cy="3662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CH" sz="1600" b="1" dirty="0">
                  <a:latin typeface="Cambria" panose="02040503050406030204" pitchFamily="18" charset="0"/>
                </a:rPr>
                <a:t>Baseline Analysis</a:t>
              </a:r>
              <a:br>
                <a:rPr lang="en-CH" sz="1400" b="1" dirty="0">
                  <a:latin typeface="Cambria" panose="02040503050406030204" pitchFamily="18" charset="0"/>
                </a:rPr>
              </a:br>
              <a:r>
                <a:rPr lang="en-CH" sz="1200" i="1" dirty="0">
                  <a:latin typeface="Cambria" panose="02040503050406030204" pitchFamily="18" charset="0"/>
                </a:rPr>
                <a:t>(446 KRead/s)</a:t>
              </a:r>
              <a:endParaRPr lang="en-CH" sz="14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2EA8E29-FF1A-FFA4-149E-3AF95A16A57B}"/>
              </a:ext>
            </a:extLst>
          </p:cNvPr>
          <p:cNvGrpSpPr/>
          <p:nvPr/>
        </p:nvGrpSpPr>
        <p:grpSpPr>
          <a:xfrm>
            <a:off x="4735699" y="980377"/>
            <a:ext cx="2113383" cy="366254"/>
            <a:chOff x="3721928" y="1005732"/>
            <a:chExt cx="2113383" cy="366254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8BA027BC-D48A-FFCE-49B1-9385E1602D42}"/>
                </a:ext>
              </a:extLst>
            </p:cNvPr>
            <p:cNvSpPr/>
            <p:nvPr/>
          </p:nvSpPr>
          <p:spPr>
            <a:xfrm>
              <a:off x="3721928" y="1024566"/>
              <a:ext cx="144815" cy="136895"/>
            </a:xfrm>
            <a:prstGeom prst="roundRect">
              <a:avLst/>
            </a:prstGeom>
            <a:pattFill prst="dkUpDiag">
              <a:fgClr>
                <a:srgbClr val="C577EB"/>
              </a:fgClr>
              <a:bgClr>
                <a:schemeClr val="bg1"/>
              </a:bgClr>
            </a:patt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5E5F5AC-FA0E-7100-BEB9-46436ED3F38D}"/>
                </a:ext>
              </a:extLst>
            </p:cNvPr>
            <p:cNvSpPr txBox="1"/>
            <p:nvPr/>
          </p:nvSpPr>
          <p:spPr>
            <a:xfrm>
              <a:off x="3911586" y="1005732"/>
              <a:ext cx="1923725" cy="3662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CH" sz="1600" b="1" dirty="0">
                  <a:latin typeface="Cambria" panose="02040503050406030204" pitchFamily="18" charset="0"/>
                </a:rPr>
                <a:t>Accelerated Analysis</a:t>
              </a:r>
              <a:br>
                <a:rPr lang="en-CH" sz="1400" b="1" dirty="0">
                  <a:latin typeface="Cambria" panose="02040503050406030204" pitchFamily="18" charset="0"/>
                </a:rPr>
              </a:br>
              <a:r>
                <a:rPr lang="en-CH" sz="1200" i="1" dirty="0">
                  <a:latin typeface="Cambria" panose="02040503050406030204" pitchFamily="18" charset="0"/>
                </a:rPr>
                <a:t>(69200 KRead/s)</a:t>
              </a:r>
              <a:endParaRPr lang="en-CH" sz="14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DAA1BC0-16CE-7A27-5B94-D7EEB56DD200}"/>
              </a:ext>
            </a:extLst>
          </p:cNvPr>
          <p:cNvGrpSpPr/>
          <p:nvPr/>
        </p:nvGrpSpPr>
        <p:grpSpPr>
          <a:xfrm>
            <a:off x="540981" y="980377"/>
            <a:ext cx="1699221" cy="366254"/>
            <a:chOff x="540981" y="1005732"/>
            <a:chExt cx="1699221" cy="366254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99B0347-8E4F-ED53-7269-860D673F47F0}"/>
                </a:ext>
              </a:extLst>
            </p:cNvPr>
            <p:cNvSpPr/>
            <p:nvPr/>
          </p:nvSpPr>
          <p:spPr>
            <a:xfrm>
              <a:off x="540981" y="1024566"/>
              <a:ext cx="144815" cy="13689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>
                <a:solidFill>
                  <a:schemeClr val="tx1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36799EE-BDD0-510E-FFF7-C4EE39D00FE2}"/>
                </a:ext>
              </a:extLst>
            </p:cNvPr>
            <p:cNvSpPr txBox="1"/>
            <p:nvPr/>
          </p:nvSpPr>
          <p:spPr>
            <a:xfrm>
              <a:off x="730492" y="1005732"/>
              <a:ext cx="1509710" cy="3662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CH" sz="1600" b="1" dirty="0">
                  <a:latin typeface="Cambria" panose="02040503050406030204" pitchFamily="18" charset="0"/>
                </a:rPr>
                <a:t>Baseline Prep.</a:t>
              </a:r>
              <a:br>
                <a:rPr lang="en-CH" sz="1400" b="1" dirty="0">
                  <a:latin typeface="Cambria" panose="02040503050406030204" pitchFamily="18" charset="0"/>
                </a:rPr>
              </a:br>
              <a:r>
                <a:rPr lang="en-CH" sz="1200" i="1" dirty="0">
                  <a:latin typeface="Cambria" panose="02040503050406030204" pitchFamily="18" charset="0"/>
                </a:rPr>
                <a:t>(2563 KRead/s)</a:t>
              </a:r>
              <a:endParaRPr lang="en-CH" sz="1400" i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739632D-F98D-7C46-1A1D-CA83B3685568}"/>
              </a:ext>
            </a:extLst>
          </p:cNvPr>
          <p:cNvGrpSpPr/>
          <p:nvPr/>
        </p:nvGrpSpPr>
        <p:grpSpPr>
          <a:xfrm>
            <a:off x="7033033" y="980377"/>
            <a:ext cx="1425262" cy="366254"/>
            <a:chOff x="5686419" y="1005732"/>
            <a:chExt cx="1425262" cy="366254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5769FD0A-1E02-C780-EFB5-88666C02E4AF}"/>
                </a:ext>
              </a:extLst>
            </p:cNvPr>
            <p:cNvSpPr/>
            <p:nvPr/>
          </p:nvSpPr>
          <p:spPr>
            <a:xfrm>
              <a:off x="5686419" y="1024566"/>
              <a:ext cx="144815" cy="136895"/>
            </a:xfrm>
            <a:prstGeom prst="roundRect">
              <a:avLst/>
            </a:prstGeom>
            <a:solidFill>
              <a:schemeClr val="accent4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>
                <a:solidFill>
                  <a:schemeClr val="tx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6409372-31C5-7B5C-6C7E-DFF4BF51E644}"/>
                </a:ext>
              </a:extLst>
            </p:cNvPr>
            <p:cNvSpPr txBox="1"/>
            <p:nvPr/>
          </p:nvSpPr>
          <p:spPr>
            <a:xfrm>
              <a:off x="5859746" y="1005732"/>
              <a:ext cx="1251935" cy="3662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CH" sz="1600" b="1" dirty="0">
                  <a:latin typeface="Cambria" panose="02040503050406030204" pitchFamily="18" charset="0"/>
                </a:rPr>
                <a:t>Ideal Prep.</a:t>
              </a:r>
              <a:br>
                <a:rPr lang="en-CH" sz="1600" b="1" dirty="0">
                  <a:latin typeface="Cambria" panose="02040503050406030204" pitchFamily="18" charset="0"/>
                </a:rPr>
              </a:br>
              <a:r>
                <a:rPr lang="en-CH" sz="1200" i="1" dirty="0">
                  <a:latin typeface="Cambria" panose="02040503050406030204" pitchFamily="18" charset="0"/>
                </a:rPr>
                <a:t>(&gt; 69200 KRead/s)</a:t>
              </a:r>
              <a:endParaRPr lang="en-CH" sz="1400" i="1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90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59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  <p:bldP spid="21" grpId="0"/>
      <p:bldP spid="24" grpId="0" animBg="1"/>
      <p:bldP spid="27" grpId="0" animBg="1"/>
      <p:bldP spid="28" grpId="0" animBg="1"/>
      <p:bldP spid="47" grpId="0"/>
      <p:bldP spid="61" grpId="0"/>
      <p:bldP spid="62" grpId="0" animBg="1"/>
      <p:bldP spid="63" grpId="0" animBg="1"/>
      <p:bldP spid="64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DE7DA-BA9E-2CBE-9563-50A88960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042E3-C801-0F26-676B-E41D4367F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240" y="835661"/>
            <a:ext cx="8845381" cy="15474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000" dirty="0"/>
              <a:t>An algorithm-architecture co-design for </a:t>
            </a:r>
            <a:r>
              <a:rPr lang="en-GB" sz="2000" b="1" dirty="0"/>
              <a:t>highly-compressed storage </a:t>
            </a:r>
            <a:r>
              <a:rPr lang="en-GB" sz="2000" dirty="0"/>
              <a:t>and </a:t>
            </a:r>
            <a:br>
              <a:rPr lang="en-GB" sz="2000" dirty="0"/>
            </a:br>
            <a:r>
              <a:rPr lang="en-GB" sz="2000" b="1" dirty="0"/>
              <a:t>high-performance access</a:t>
            </a:r>
            <a:r>
              <a:rPr lang="en-GB" sz="2000" dirty="0"/>
              <a:t> of large-scale genomic sequence data</a:t>
            </a:r>
          </a:p>
          <a:p>
            <a:pPr lvl="1">
              <a:lnSpc>
                <a:spcPct val="100000"/>
              </a:lnSpc>
            </a:pPr>
            <a:r>
              <a:rPr lang="en-GB" sz="2000" dirty="0">
                <a:solidFill>
                  <a:srgbClr val="1982C3"/>
                </a:solidFill>
              </a:rPr>
              <a:t>Carefully exploits </a:t>
            </a:r>
            <a:r>
              <a:rPr lang="en-GB" sz="2000" b="1" dirty="0">
                <a:solidFill>
                  <a:srgbClr val="1982C3"/>
                </a:solidFill>
              </a:rPr>
              <a:t>properties of genomic data </a:t>
            </a:r>
            <a:r>
              <a:rPr lang="en-GB" sz="2000" dirty="0">
                <a:solidFill>
                  <a:srgbClr val="1982C3"/>
                </a:solidFill>
              </a:rPr>
              <a:t>in synergistically co-designing algorithms and hardware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3492D8-9E36-E04B-115D-B4D219569D5A}"/>
              </a:ext>
            </a:extLst>
          </p:cNvPr>
          <p:cNvSpPr txBox="1"/>
          <p:nvPr/>
        </p:nvSpPr>
        <p:spPr>
          <a:xfrm>
            <a:off x="67640" y="2258581"/>
            <a:ext cx="780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 b="1" i="0" u="none" strike="noStrike" dirty="0">
                <a:solidFill>
                  <a:srgbClr val="8C3FCA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6000" dirty="0">
              <a:solidFill>
                <a:srgbClr val="8C3FC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71A3E-64F7-ADFF-732E-ABDF4F42598C}"/>
              </a:ext>
            </a:extLst>
          </p:cNvPr>
          <p:cNvSpPr txBox="1"/>
          <p:nvPr/>
        </p:nvSpPr>
        <p:spPr>
          <a:xfrm>
            <a:off x="644907" y="2383108"/>
            <a:ext cx="8417314" cy="772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b="1" dirty="0">
                <a:solidFill>
                  <a:srgbClr val="8C3FCA"/>
                </a:solidFill>
                <a:latin typeface="Corbel" panose="020B0503020204020204" pitchFamily="34" charset="0"/>
              </a:rPr>
              <a:t>High compression ratios</a:t>
            </a:r>
          </a:p>
          <a:p>
            <a:pPr>
              <a:spcAft>
                <a:spcPts val="500"/>
              </a:spcAft>
            </a:pPr>
            <a:r>
              <a:rPr lang="en-GB" sz="2000" i="1" dirty="0">
                <a:latin typeface="Corbel" panose="020B0503020204020204" pitchFamily="34" charset="0"/>
              </a:rPr>
              <a:t>Comparable to state-of-the-art </a:t>
            </a:r>
            <a:r>
              <a:rPr lang="en-GB" sz="2000" i="1" u="sng" dirty="0">
                <a:latin typeface="Corbel" panose="020B0503020204020204" pitchFamily="34" charset="0"/>
              </a:rPr>
              <a:t>genomic-specific compressors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A4E94-9B0D-88F0-F598-BCD9B2F26D80}"/>
              </a:ext>
            </a:extLst>
          </p:cNvPr>
          <p:cNvSpPr txBox="1"/>
          <p:nvPr/>
        </p:nvSpPr>
        <p:spPr>
          <a:xfrm>
            <a:off x="67640" y="3280273"/>
            <a:ext cx="780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5400" b="1" i="0" u="none" strike="noStrike" dirty="0">
                <a:solidFill>
                  <a:schemeClr val="accent2"/>
                </a:solidFill>
                <a:effectLst/>
                <a:latin typeface="arial" panose="020B0604020202020204" pitchFamily="34" charset="0"/>
              </a:rPr>
              <a:t>✓</a:t>
            </a:r>
            <a:endParaRPr lang="en-CH" sz="6000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D85E8-A75E-9929-FCC5-B89DC58AA557}"/>
              </a:ext>
            </a:extLst>
          </p:cNvPr>
          <p:cNvSpPr txBox="1"/>
          <p:nvPr/>
        </p:nvSpPr>
        <p:spPr>
          <a:xfrm>
            <a:off x="644907" y="3404800"/>
            <a:ext cx="8484954" cy="256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b="1" dirty="0">
                <a:solidFill>
                  <a:schemeClr val="accent2"/>
                </a:solidFill>
                <a:latin typeface="Corbel" panose="020B0503020204020204" pitchFamily="34" charset="0"/>
              </a:rPr>
              <a:t>Fast decompression using only lightweight hardware and efficient streaming accesses</a:t>
            </a:r>
          </a:p>
          <a:p>
            <a:pPr>
              <a:spcAft>
                <a:spcPts val="500"/>
              </a:spcAft>
            </a:pPr>
            <a:r>
              <a:rPr lang="en-GB" sz="2000" i="1" dirty="0">
                <a:latin typeface="Corbel" panose="020B0503020204020204" pitchFamily="34" charset="0"/>
              </a:rPr>
              <a:t>Can integrate with genomics systems even in </a:t>
            </a:r>
            <a:r>
              <a:rPr lang="en-GB" sz="2000" i="1" u="sng" dirty="0">
                <a:latin typeface="Corbel" panose="020B0503020204020204" pitchFamily="34" charset="0"/>
              </a:rPr>
              <a:t>resource-constrained environments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i="1" dirty="0">
                <a:latin typeface="Corbel" panose="020B0503020204020204" pitchFamily="34" charset="0"/>
              </a:rPr>
              <a:t>Portable systems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i="1" dirty="0">
                <a:latin typeface="Corbel" panose="020B0503020204020204" pitchFamily="34" charset="0"/>
              </a:rPr>
              <a:t>Near-data processing systems (e.g., in storage or memory)</a:t>
            </a:r>
          </a:p>
          <a:p>
            <a:pPr>
              <a:spcAft>
                <a:spcPts val="500"/>
              </a:spcAft>
            </a:pPr>
            <a:endParaRPr lang="en-GB" b="1" dirty="0">
              <a:solidFill>
                <a:srgbClr val="629B3C"/>
              </a:solidFill>
              <a:latin typeface="Corbel" panose="020B0503020204020204" pitchFamily="34" charset="0"/>
            </a:endParaRPr>
          </a:p>
          <a:p>
            <a:pPr>
              <a:spcAft>
                <a:spcPts val="500"/>
              </a:spcAft>
            </a:pPr>
            <a:endParaRPr lang="en-GB" sz="2000" b="1" dirty="0">
              <a:solidFill>
                <a:srgbClr val="629B3C"/>
              </a:solidFill>
              <a:latin typeface="Corbel" panose="020B05030202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A92BE-3CFD-E1CC-8083-0BAA955FDC2B}"/>
              </a:ext>
            </a:extLst>
          </p:cNvPr>
          <p:cNvSpPr/>
          <p:nvPr/>
        </p:nvSpPr>
        <p:spPr>
          <a:xfrm>
            <a:off x="0" y="5293359"/>
            <a:ext cx="9144000" cy="10313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08000" rtlCol="0" anchor="b"/>
          <a:lstStyle/>
          <a:p>
            <a:pPr algn="ctr"/>
            <a:r>
              <a:rPr lang="en-GB" sz="2000" b="1" dirty="0">
                <a:solidFill>
                  <a:srgbClr val="629B3C"/>
                </a:solidFill>
                <a:latin typeface="Corbel" panose="020B0503020204020204" pitchFamily="34" charset="0"/>
              </a:rPr>
              <a:t>SAGe improves the average end-to-end performance (</a:t>
            </a:r>
            <a:r>
              <a:rPr lang="en-GB" sz="2000" b="1" dirty="0">
                <a:solidFill>
                  <a:srgbClr val="629B3C"/>
                </a:solidFill>
              </a:rPr>
              <a:t>3.0×–32.1×) </a:t>
            </a:r>
            <a:br>
              <a:rPr lang="en-GB" sz="2000" b="1" dirty="0">
                <a:solidFill>
                  <a:srgbClr val="629B3C"/>
                </a:solidFill>
              </a:rPr>
            </a:br>
            <a:r>
              <a:rPr lang="en-GB" sz="2000" b="1" dirty="0">
                <a:solidFill>
                  <a:srgbClr val="629B3C"/>
                </a:solidFill>
                <a:latin typeface="Corbel" panose="020B0503020204020204" pitchFamily="34" charset="0"/>
              </a:rPr>
              <a:t>and energy efficiency  (</a:t>
            </a:r>
            <a:r>
              <a:rPr lang="en-GB" sz="2000" b="1" dirty="0">
                <a:solidFill>
                  <a:srgbClr val="629B3C"/>
                </a:solidFill>
              </a:rPr>
              <a:t>13.0×–34.0×) </a:t>
            </a:r>
            <a:br>
              <a:rPr lang="en-GB" sz="2000" b="1" dirty="0">
                <a:solidFill>
                  <a:srgbClr val="629B3C"/>
                </a:solidFill>
                <a:latin typeface="Corbel" panose="020B0503020204020204" pitchFamily="34" charset="0"/>
              </a:rPr>
            </a:br>
            <a:r>
              <a:rPr lang="en-GB" sz="2000" b="1" dirty="0">
                <a:solidFill>
                  <a:srgbClr val="629B3C"/>
                </a:solidFill>
                <a:latin typeface="Corbel" panose="020B0503020204020204" pitchFamily="34" charset="0"/>
              </a:rPr>
              <a:t>of genome sequence analysis accelerators </a:t>
            </a:r>
          </a:p>
        </p:txBody>
      </p:sp>
    </p:spTree>
    <p:extLst>
      <p:ext uri="{BB962C8B-B14F-4D97-AF65-F5344CB8AC3E}">
        <p14:creationId xmlns:p14="http://schemas.microsoft.com/office/powerpoint/2010/main" val="112739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/>
      <p:bldP spid="5" grpId="0"/>
      <p:bldP spid="6" grpId="0"/>
      <p:bldP spid="7" grpId="0" build="p" bldLvl="4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618-CE1F-B34C-B41B-12BE5DF5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High-Throughput Sequencers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C0C17A3-150C-5A45-A861-620CA36BD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1074" y="2835506"/>
            <a:ext cx="2264883" cy="131507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0B392DBB-F284-CA41-88C9-91B15F4B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7966" y="6018342"/>
            <a:ext cx="7383042" cy="420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… and more! All produce data with different properties.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37E4B14D-7B32-4B49-BDA3-D33580728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89" y="2492896"/>
            <a:ext cx="1955520" cy="312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Illumina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MiSeq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F7AF0B48-B7DA-1C47-B235-0B44DC40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862" y="4140682"/>
            <a:ext cx="2511360" cy="312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Oxford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Nanopore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MinION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ext Box 22">
            <a:extLst>
              <a:ext uri="{FF2B5EF4-FFF2-40B4-BE49-F238E27FC236}">
                <a16:creationId xmlns:a16="http://schemas.microsoft.com/office/drawing/2014/main" id="{24D0C308-9210-2D4E-934D-1B7C23DD5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084" y="5796865"/>
            <a:ext cx="2280960" cy="312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Pacific Biosciences RS II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B5EAB-E6AF-6249-8B70-562972A12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48" t="4106"/>
          <a:stretch/>
        </p:blipFill>
        <p:spPr>
          <a:xfrm>
            <a:off x="659168" y="2865864"/>
            <a:ext cx="1522463" cy="2990331"/>
          </a:xfrm>
          <a:prstGeom prst="rect">
            <a:avLst/>
          </a:prstGeom>
        </p:spPr>
      </p:pic>
      <p:sp>
        <p:nvSpPr>
          <p:cNvPr id="10" name="Text Box 14">
            <a:extLst>
              <a:ext uri="{FF2B5EF4-FFF2-40B4-BE49-F238E27FC236}">
                <a16:creationId xmlns:a16="http://schemas.microsoft.com/office/drawing/2014/main" id="{77510252-2314-FD4B-9E6A-1D4D7EB32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37" y="5698152"/>
            <a:ext cx="2226045" cy="4544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Illumina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NovaSeq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6000</a:t>
            </a:r>
          </a:p>
        </p:txBody>
      </p:sp>
      <p:pic>
        <p:nvPicPr>
          <p:cNvPr id="11" name="Picture 6" descr="SmidgION-2018.png">
            <a:extLst>
              <a:ext uri="{FF2B5EF4-FFF2-40B4-BE49-F238E27FC236}">
                <a16:creationId xmlns:a16="http://schemas.microsoft.com/office/drawing/2014/main" id="{BEEE064F-E89F-D54B-AA4F-9029905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19971">
            <a:off x="5904311" y="4637310"/>
            <a:ext cx="2378084" cy="13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511601-E58E-5443-931E-397D618FBFCA}"/>
              </a:ext>
            </a:extLst>
          </p:cNvPr>
          <p:cNvSpPr/>
          <p:nvPr/>
        </p:nvSpPr>
        <p:spPr>
          <a:xfrm>
            <a:off x="7361099" y="4941168"/>
            <a:ext cx="1387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Oxford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Nanopore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SmidgION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8298C-AD1F-8748-B92D-4E439C752C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3213" y="3655082"/>
            <a:ext cx="2826635" cy="2198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F54D92-588A-0B4E-AE4F-2E86BAB979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3433" y="869263"/>
            <a:ext cx="1854591" cy="29358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A27421-FA89-4D4E-BB13-F8E5F906414A}"/>
              </a:ext>
            </a:extLst>
          </p:cNvPr>
          <p:cNvSpPr/>
          <p:nvPr/>
        </p:nvSpPr>
        <p:spPr>
          <a:xfrm>
            <a:off x="4728805" y="2090916"/>
            <a:ext cx="1317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Pacific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Biosciences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Sequel II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25559F-9079-C046-A1B6-379DB7000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961" y="1108776"/>
            <a:ext cx="2559162" cy="17964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1A1CF6-F161-1A46-8C49-6C6AD0354F1A}"/>
              </a:ext>
            </a:extLst>
          </p:cNvPr>
          <p:cNvSpPr/>
          <p:nvPr/>
        </p:nvSpPr>
        <p:spPr>
          <a:xfrm>
            <a:off x="5931345" y="944360"/>
            <a:ext cx="13579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Oxford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Nanopore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PromethION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0B3364-1C69-1549-8357-EA03ACDB60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637" y="836712"/>
            <a:ext cx="2601870" cy="17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09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0D0B-90A7-B43C-293F-705DBD89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in the Paper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5BB9B-ED25-9811-8CAA-27529902A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3" y="1107026"/>
            <a:ext cx="8205153" cy="2352394"/>
          </a:xfrm>
          <a:ln w="28575">
            <a:solidFill>
              <a:srgbClr val="06436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9F3F7D-A6E3-3B05-BCAE-4B57CC95C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98" y="3653570"/>
            <a:ext cx="2097404" cy="2097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AF9619-EBC8-4386-030B-88A5202080F0}"/>
              </a:ext>
            </a:extLst>
          </p:cNvPr>
          <p:cNvSpPr txBox="1"/>
          <p:nvPr/>
        </p:nvSpPr>
        <p:spPr>
          <a:xfrm>
            <a:off x="2237422" y="5809648"/>
            <a:ext cx="46691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2400" b="1" dirty="0">
                <a:hlinkClick r:id="rId4"/>
              </a:rPr>
              <a:t>https://arxiv.org/pdf/2504.03732</a:t>
            </a:r>
            <a:endParaRPr lang="en-CH" sz="2400" b="1" dirty="0"/>
          </a:p>
          <a:p>
            <a:pPr algn="ctr"/>
            <a:endParaRPr lang="en-CH" sz="2400" b="1" dirty="0"/>
          </a:p>
        </p:txBody>
      </p:sp>
    </p:spTree>
    <p:extLst>
      <p:ext uri="{BB962C8B-B14F-4D97-AF65-F5344CB8AC3E}">
        <p14:creationId xmlns:p14="http://schemas.microsoft.com/office/powerpoint/2010/main" val="1803708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B799-7DEB-636E-C2F2-6E8A0FD1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Conclusion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24977A-4E9F-7D98-F4A6-21031C7253A8}"/>
              </a:ext>
            </a:extLst>
          </p:cNvPr>
          <p:cNvSpPr/>
          <p:nvPr/>
        </p:nvSpPr>
        <p:spPr>
          <a:xfrm>
            <a:off x="437322" y="1003975"/>
            <a:ext cx="4002156" cy="1630017"/>
          </a:xfrm>
          <a:prstGeom prst="roundRect">
            <a:avLst/>
          </a:prstGeom>
          <a:solidFill>
            <a:srgbClr val="009F7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GenStore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(ASPLOS’22)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16F5DFC-3C2A-2B49-85F0-2F232610D5C9}"/>
              </a:ext>
            </a:extLst>
          </p:cNvPr>
          <p:cNvSpPr/>
          <p:nvPr/>
        </p:nvSpPr>
        <p:spPr>
          <a:xfrm>
            <a:off x="4704524" y="1003974"/>
            <a:ext cx="4002156" cy="163001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000"/>
              </a:spcAft>
            </a:pPr>
            <a:r>
              <a:rPr lang="en-CH" sz="3600" b="1" dirty="0">
                <a:solidFill>
                  <a:schemeClr val="bg1"/>
                </a:solidFill>
                <a:latin typeface="Corbel" panose="020B0503020204020204" pitchFamily="34" charset="0"/>
              </a:rPr>
              <a:t>Metagenomics</a:t>
            </a: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MegIS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(ISCA’24)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6A78D5D-A52A-DC69-4479-B4601C9952FD}"/>
              </a:ext>
            </a:extLst>
          </p:cNvPr>
          <p:cNvSpPr/>
          <p:nvPr/>
        </p:nvSpPr>
        <p:spPr>
          <a:xfrm>
            <a:off x="437319" y="4847107"/>
            <a:ext cx="8269358" cy="1278834"/>
          </a:xfrm>
          <a:prstGeom prst="roundRect">
            <a:avLst/>
          </a:prstGeom>
          <a:solidFill>
            <a:srgbClr val="942093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r>
              <a:rPr lang="en-CH" sz="3000" b="1" dirty="0">
                <a:solidFill>
                  <a:schemeClr val="bg1"/>
                </a:solidFill>
                <a:latin typeface="Corbel" panose="020B0503020204020204" pitchFamily="34" charset="0"/>
              </a:rPr>
              <a:t>Efficient Analysis on Compressed Genomic Data</a:t>
            </a:r>
            <a:endParaRPr lang="en-CH" sz="3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CH" sz="2400" b="1" dirty="0">
                <a:solidFill>
                  <a:schemeClr val="bg1"/>
                </a:solidFill>
                <a:latin typeface="Corbel" panose="020B0503020204020204" pitchFamily="34" charset="0"/>
              </a:rPr>
              <a:t>SAGe</a:t>
            </a:r>
            <a:r>
              <a:rPr lang="en-CH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CH" sz="2400" i="1" dirty="0">
                <a:solidFill>
                  <a:schemeClr val="bg2"/>
                </a:solidFill>
                <a:latin typeface="Corbel" panose="020B0503020204020204" pitchFamily="34" charset="0"/>
              </a:rPr>
              <a:t>(arXiv’25)</a:t>
            </a:r>
            <a:endParaRPr lang="en-CH" i="1" dirty="0">
              <a:solidFill>
                <a:schemeClr val="bg2"/>
              </a:solidFill>
              <a:latin typeface="Corbel" panose="020B05030202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99953D-CB1C-DDBD-E8F7-588E58768DAC}"/>
              </a:ext>
            </a:extLst>
          </p:cNvPr>
          <p:cNvGrpSpPr/>
          <p:nvPr/>
        </p:nvGrpSpPr>
        <p:grpSpPr>
          <a:xfrm>
            <a:off x="437321" y="2991801"/>
            <a:ext cx="8269358" cy="1497497"/>
            <a:chOff x="437321" y="3021494"/>
            <a:chExt cx="8269358" cy="149749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47A5668-9BAD-3BFC-9C67-16F395B0D6C9}"/>
                </a:ext>
              </a:extLst>
            </p:cNvPr>
            <p:cNvSpPr/>
            <p:nvPr/>
          </p:nvSpPr>
          <p:spPr>
            <a:xfrm>
              <a:off x="437321" y="3021494"/>
              <a:ext cx="8269358" cy="1497497"/>
            </a:xfrm>
            <a:prstGeom prst="roundRect">
              <a:avLst/>
            </a:prstGeom>
            <a:solidFill>
              <a:srgbClr val="1982C3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Aft>
                  <a:spcPts val="1000"/>
                </a:spcAft>
              </a:pPr>
              <a:r>
                <a:rPr lang="en-CH" sz="30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Emerging Areas in (Meta)Genomics</a:t>
              </a:r>
              <a:endParaRPr lang="en-CH" sz="3000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  <a:p>
              <a:pPr algn="ctr"/>
              <a:endParaRPr lang="en-CH" dirty="0">
                <a:solidFill>
                  <a:schemeClr val="bg1"/>
                </a:solidFill>
                <a:latin typeface="Corbel" panose="020B05030202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31AE7C-4E4A-F722-D34E-1E693DF92237}"/>
                </a:ext>
              </a:extLst>
            </p:cNvPr>
            <p:cNvSpPr txBox="1"/>
            <p:nvPr/>
          </p:nvSpPr>
          <p:spPr>
            <a:xfrm>
              <a:off x="437322" y="3653277"/>
              <a:ext cx="33013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GRAINS</a:t>
              </a:r>
              <a:b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Genome Graph Analysis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72FF50-5F59-7C7B-05F7-143E7D82A8F0}"/>
                </a:ext>
              </a:extLst>
            </p:cNvPr>
            <p:cNvSpPr txBox="1"/>
            <p:nvPr/>
          </p:nvSpPr>
          <p:spPr>
            <a:xfrm>
              <a:off x="4704524" y="3636214"/>
              <a:ext cx="4002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H" sz="2400" b="1" dirty="0">
                  <a:solidFill>
                    <a:schemeClr val="bg1"/>
                  </a:solidFill>
                  <a:latin typeface="Corbel" panose="020B0503020204020204" pitchFamily="34" charset="0"/>
                </a:rPr>
                <a:t>MARS</a:t>
              </a: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 </a:t>
              </a:r>
              <a: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  <a:t>(ICS’25)</a:t>
              </a:r>
              <a:br>
                <a:rPr lang="en-CH" sz="2400" i="1" dirty="0">
                  <a:solidFill>
                    <a:schemeClr val="bg2"/>
                  </a:solidFill>
                  <a:latin typeface="Corbel" panose="020B0503020204020204" pitchFamily="34" charset="0"/>
                </a:rPr>
              </a:br>
              <a:r>
                <a:rPr lang="en-CH" sz="2400" dirty="0">
                  <a:solidFill>
                    <a:schemeClr val="bg1"/>
                  </a:solidFill>
                  <a:latin typeface="Corbel" panose="020B0503020204020204" pitchFamily="34" charset="0"/>
                </a:rPr>
                <a:t>Raw Genomics Signal Analysis</a:t>
              </a: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1985C4-0476-197F-2027-6856EB3A7B0C}"/>
              </a:ext>
            </a:extLst>
          </p:cNvPr>
          <p:cNvSpPr/>
          <p:nvPr/>
        </p:nvSpPr>
        <p:spPr>
          <a:xfrm>
            <a:off x="2854054" y="2541832"/>
            <a:ext cx="3250695" cy="1440000"/>
          </a:xfrm>
          <a:prstGeom prst="roundRect">
            <a:avLst>
              <a:gd name="adj" fmla="val 9956"/>
            </a:avLst>
          </a:prstGeom>
          <a:solidFill>
            <a:srgbClr val="0643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b="1" dirty="0">
                <a:latin typeface="Corbel" panose="020B0503020204020204" pitchFamily="34" charset="0"/>
              </a:rPr>
              <a:t>Storage-Centric </a:t>
            </a:r>
            <a:br>
              <a:rPr lang="en-CH" sz="2800" b="1" dirty="0">
                <a:latin typeface="Corbel" panose="020B0503020204020204" pitchFamily="34" charset="0"/>
              </a:rPr>
            </a:br>
            <a:r>
              <a:rPr lang="en-CH" sz="2800" b="1" dirty="0">
                <a:latin typeface="Corbel" panose="020B0503020204020204" pitchFamily="34" charset="0"/>
              </a:rPr>
              <a:t>Systems </a:t>
            </a:r>
            <a:r>
              <a:rPr lang="en-GB" sz="2800" b="1" dirty="0">
                <a:latin typeface="Corbel" panose="020B0503020204020204" pitchFamily="34" charset="0"/>
              </a:rPr>
              <a:t>for (Meta)Genomics</a:t>
            </a:r>
            <a:endParaRPr lang="en-CH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4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1" animBg="1"/>
      <p:bldP spid="12" grpId="0" animBg="1"/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D04BC-5D71-0530-3568-6E00DBF91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Conclusion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17C48A-8123-11CB-F8CA-4734160AFF2B}"/>
              </a:ext>
            </a:extLst>
          </p:cNvPr>
          <p:cNvSpPr>
            <a:spLocks/>
          </p:cNvSpPr>
          <p:nvPr/>
        </p:nvSpPr>
        <p:spPr bwMode="auto">
          <a:xfrm>
            <a:off x="100660" y="2032441"/>
            <a:ext cx="4270444" cy="2309989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 w="38100" cap="flat" cmpd="sng" algn="ctr">
            <a:solidFill>
              <a:srgbClr val="54823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5CB8"/>
              </a:buClr>
            </a:pPr>
            <a:endParaRPr lang="en-US" sz="2000" i="1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ABBFE0-BC8F-599E-7FEB-FB914E22EDAC}"/>
              </a:ext>
            </a:extLst>
          </p:cNvPr>
          <p:cNvSpPr>
            <a:spLocks/>
          </p:cNvSpPr>
          <p:nvPr/>
        </p:nvSpPr>
        <p:spPr bwMode="auto">
          <a:xfrm>
            <a:off x="4747600" y="2032441"/>
            <a:ext cx="4270444" cy="2309989"/>
          </a:xfrm>
          <a:prstGeom prst="ellipse">
            <a:avLst/>
          </a:prstGeom>
          <a:solidFill>
            <a:srgbClr val="9437FF">
              <a:alpha val="14510"/>
            </a:srgbClr>
          </a:solidFill>
          <a:ln w="38100" cap="flat" cmpd="sng" algn="ctr">
            <a:solidFill>
              <a:srgbClr val="8F4AE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5CB8"/>
              </a:buClr>
            </a:pPr>
            <a:endParaRPr lang="en-US" sz="2000" i="1">
              <a:solidFill>
                <a:srgbClr val="0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2AA6D9-7C4A-39BF-5D76-B3D35DA7A171}"/>
              </a:ext>
            </a:extLst>
          </p:cNvPr>
          <p:cNvSpPr>
            <a:spLocks/>
          </p:cNvSpPr>
          <p:nvPr/>
        </p:nvSpPr>
        <p:spPr bwMode="auto">
          <a:xfrm>
            <a:off x="2344180" y="974284"/>
            <a:ext cx="4270444" cy="2168880"/>
          </a:xfrm>
          <a:prstGeom prst="ellipse">
            <a:avLst/>
          </a:prstGeom>
          <a:solidFill>
            <a:srgbClr val="FF0000">
              <a:alpha val="7059"/>
            </a:srgb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5CB8"/>
              </a:buClr>
            </a:pPr>
            <a:endParaRPr lang="en-US" sz="2000" i="1">
              <a:solidFill>
                <a:srgbClr val="C00000"/>
              </a:solidFill>
              <a:latin typeface="Verdana" pitchFamily="34" charset="0"/>
              <a:ea typeface="ＭＳ Ｐゴシック" pitchFamily="50" charset="-128"/>
            </a:endParaRPr>
          </a:p>
        </p:txBody>
      </p:sp>
      <p:pic>
        <p:nvPicPr>
          <p:cNvPr id="9" name="Graphic 8" descr="Gauge">
            <a:extLst>
              <a:ext uri="{FF2B5EF4-FFF2-40B4-BE49-F238E27FC236}">
                <a16:creationId xmlns:a16="http://schemas.microsoft.com/office/drawing/2014/main" id="{069015D3-7EDD-558F-8FEE-2229DCE5F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7316" y="896141"/>
            <a:ext cx="865376" cy="86537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D199B12-3E27-9B75-2D09-7841EA554B21}"/>
              </a:ext>
            </a:extLst>
          </p:cNvPr>
          <p:cNvSpPr txBox="1">
            <a:spLocks/>
          </p:cNvSpPr>
          <p:nvPr/>
        </p:nvSpPr>
        <p:spPr>
          <a:xfrm>
            <a:off x="2356880" y="1599491"/>
            <a:ext cx="4270444" cy="84329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600" b="1" kern="1200">
                <a:solidFill>
                  <a:srgbClr val="0062A0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CH" sz="2400" dirty="0">
                <a:solidFill>
                  <a:srgbClr val="C00000"/>
                </a:solidFill>
              </a:rPr>
              <a:t>Performance</a:t>
            </a:r>
          </a:p>
        </p:txBody>
      </p:sp>
      <p:pic>
        <p:nvPicPr>
          <p:cNvPr id="11" name="Graphic 10" descr="Renewable Energy with solid fill">
            <a:extLst>
              <a:ext uri="{FF2B5EF4-FFF2-40B4-BE49-F238E27FC236}">
                <a16:creationId xmlns:a16="http://schemas.microsoft.com/office/drawing/2014/main" id="{065E46FB-359A-2BEB-1E62-FA93947D6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228" y="2184251"/>
            <a:ext cx="1025230" cy="102523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81ED9E-DE10-652D-4DDC-D2F7FE18D41E}"/>
              </a:ext>
            </a:extLst>
          </p:cNvPr>
          <p:cNvSpPr txBox="1">
            <a:spLocks/>
          </p:cNvSpPr>
          <p:nvPr/>
        </p:nvSpPr>
        <p:spPr>
          <a:xfrm>
            <a:off x="-167436" y="3168831"/>
            <a:ext cx="3442915" cy="84329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600" b="1" kern="1200">
                <a:solidFill>
                  <a:srgbClr val="0062A0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CH" sz="2400" dirty="0">
                <a:solidFill>
                  <a:srgbClr val="548235"/>
                </a:solidFill>
              </a:rPr>
              <a:t>Energy </a:t>
            </a:r>
            <a:br>
              <a:rPr lang="en-CH" sz="2400" dirty="0">
                <a:solidFill>
                  <a:srgbClr val="548235"/>
                </a:solidFill>
              </a:rPr>
            </a:br>
            <a:r>
              <a:rPr lang="en-CH" sz="2400" dirty="0">
                <a:solidFill>
                  <a:srgbClr val="548235"/>
                </a:solidFill>
              </a:rPr>
              <a:t>Efficiency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39B8AF-9050-9404-A5CC-14E5C5F04DB5}"/>
              </a:ext>
            </a:extLst>
          </p:cNvPr>
          <p:cNvGrpSpPr/>
          <p:nvPr/>
        </p:nvGrpSpPr>
        <p:grpSpPr>
          <a:xfrm>
            <a:off x="7098620" y="2254604"/>
            <a:ext cx="734253" cy="717837"/>
            <a:chOff x="1096939" y="4159253"/>
            <a:chExt cx="762855" cy="762855"/>
          </a:xfrm>
          <a:solidFill>
            <a:srgbClr val="8F4AE9"/>
          </a:solidFill>
        </p:grpSpPr>
        <p:pic>
          <p:nvPicPr>
            <p:cNvPr id="14" name="Graphic 13" descr="Dollar with solid fill">
              <a:extLst>
                <a:ext uri="{FF2B5EF4-FFF2-40B4-BE49-F238E27FC236}">
                  <a16:creationId xmlns:a16="http://schemas.microsoft.com/office/drawing/2014/main" id="{7BBB8D4A-4ACB-CDC9-1823-46BEDBE53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9817" y="4180100"/>
              <a:ext cx="721163" cy="721163"/>
            </a:xfrm>
            <a:prstGeom prst="rect">
              <a:avLst/>
            </a:prstGeom>
          </p:spPr>
        </p:pic>
        <p:sp>
          <p:nvSpPr>
            <p:cNvPr id="15" name="&quot;No&quot; Symbol 14">
              <a:extLst>
                <a:ext uri="{FF2B5EF4-FFF2-40B4-BE49-F238E27FC236}">
                  <a16:creationId xmlns:a16="http://schemas.microsoft.com/office/drawing/2014/main" id="{9604C500-8729-4B9B-080B-B936604AF4EF}"/>
                </a:ext>
              </a:extLst>
            </p:cNvPr>
            <p:cNvSpPr/>
            <p:nvPr/>
          </p:nvSpPr>
          <p:spPr>
            <a:xfrm>
              <a:off x="1096939" y="4159253"/>
              <a:ext cx="762855" cy="762855"/>
            </a:xfrm>
            <a:prstGeom prst="noSmoking">
              <a:avLst>
                <a:gd name="adj" fmla="val 8744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9AD0B66-6C22-997A-1686-998A23481EC8}"/>
              </a:ext>
            </a:extLst>
          </p:cNvPr>
          <p:cNvSpPr txBox="1">
            <a:spLocks/>
          </p:cNvSpPr>
          <p:nvPr/>
        </p:nvSpPr>
        <p:spPr>
          <a:xfrm>
            <a:off x="6045281" y="2992218"/>
            <a:ext cx="2948970" cy="84329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600" b="1" kern="1200">
                <a:solidFill>
                  <a:srgbClr val="0062A0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CH" sz="2400" dirty="0">
                <a:solidFill>
                  <a:srgbClr val="8F4AE9"/>
                </a:solidFill>
              </a:rPr>
              <a:t>Cost </a:t>
            </a:r>
            <a:br>
              <a:rPr lang="en-CH" sz="2400" dirty="0">
                <a:solidFill>
                  <a:srgbClr val="8F4AE9"/>
                </a:solidFill>
              </a:rPr>
            </a:br>
            <a:r>
              <a:rPr lang="en-CH" sz="2400" dirty="0">
                <a:solidFill>
                  <a:srgbClr val="8F4AE9"/>
                </a:solidFill>
              </a:rPr>
              <a:t>Effectiveness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EF123A-C417-05E9-A44A-CFD810165780}"/>
              </a:ext>
            </a:extLst>
          </p:cNvPr>
          <p:cNvGrpSpPr/>
          <p:nvPr/>
        </p:nvGrpSpPr>
        <p:grpSpPr>
          <a:xfrm>
            <a:off x="2447380" y="3275082"/>
            <a:ext cx="4270444" cy="2309989"/>
            <a:chOff x="2447380" y="3275082"/>
            <a:chExt cx="4270444" cy="2309989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A32FAAD-CEDF-AA87-3A40-6D04EC5FE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7380" y="3275082"/>
              <a:ext cx="4270444" cy="230998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  <a:alpha val="14510"/>
              </a:schemeClr>
            </a:solidFill>
            <a:ln w="38100" cap="flat" cmpd="sng" algn="ctr">
              <a:solidFill>
                <a:schemeClr val="accent4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5CB8"/>
                </a:buClr>
              </a:pPr>
              <a:endParaRPr lang="en-US" sz="2000" i="1" dirty="0">
                <a:solidFill>
                  <a:srgbClr val="000000"/>
                </a:solidFill>
                <a:latin typeface="Verdana" pitchFamily="34" charset="0"/>
                <a:ea typeface="ＭＳ Ｐゴシック" pitchFamily="50" charset="-128"/>
              </a:endParaRP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069220E-3A3F-E774-AA19-5D25967C0961}"/>
                </a:ext>
              </a:extLst>
            </p:cNvPr>
            <p:cNvSpPr txBox="1">
              <a:spLocks/>
            </p:cNvSpPr>
            <p:nvPr/>
          </p:nvSpPr>
          <p:spPr>
            <a:xfrm>
              <a:off x="2788159" y="4070643"/>
              <a:ext cx="3567681" cy="843290"/>
            </a:xfrm>
            <a:prstGeom prst="rect">
              <a:avLst/>
            </a:prstGeom>
          </p:spPr>
          <p:txBody>
            <a:bodyPr anchor="t"/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None/>
                <a:defRPr sz="3600" b="1" kern="1200">
                  <a:solidFill>
                    <a:srgbClr val="0062A0"/>
                  </a:solidFill>
                  <a:latin typeface="Corbel" panose="020B0503020204020204" pitchFamily="34" charset="0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85000"/>
                </a:lnSpc>
              </a:pPr>
              <a:r>
                <a:rPr lang="en-CH" sz="2400" dirty="0">
                  <a:solidFill>
                    <a:schemeClr val="accent4">
                      <a:lumMod val="75000"/>
                    </a:schemeClr>
                  </a:solidFill>
                </a:rPr>
                <a:t>Robustness</a:t>
              </a:r>
              <a:br>
                <a:rPr lang="en-CH" sz="2400" dirty="0">
                  <a:solidFill>
                    <a:schemeClr val="accent4">
                      <a:lumMod val="75000"/>
                    </a:schemeClr>
                  </a:solidFill>
                </a:rPr>
              </a:br>
              <a:r>
                <a:rPr lang="en-CH" sz="2400" dirty="0">
                  <a:solidFill>
                    <a:schemeClr val="accent4">
                      <a:lumMod val="75000"/>
                    </a:schemeClr>
                  </a:solidFill>
                </a:rPr>
                <a:t>Security &amp; Privacy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94F68F-5ED5-6CB8-2AE2-A7F81E95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924" y="4759485"/>
              <a:ext cx="753380" cy="75338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47E36320-9E59-C4C6-5077-32055AE6E13B}"/>
              </a:ext>
            </a:extLst>
          </p:cNvPr>
          <p:cNvSpPr txBox="1">
            <a:spLocks/>
          </p:cNvSpPr>
          <p:nvPr/>
        </p:nvSpPr>
        <p:spPr>
          <a:xfrm>
            <a:off x="284967" y="5602446"/>
            <a:ext cx="8798061" cy="84329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sz="3600" b="1" kern="1200">
                <a:solidFill>
                  <a:srgbClr val="0062A0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CH" sz="2800" i="1" dirty="0">
                <a:solidFill>
                  <a:schemeClr val="tx1"/>
                </a:solidFill>
              </a:rPr>
              <a:t>Make accurate (meta)genomic analysis </a:t>
            </a:r>
            <a:br>
              <a:rPr lang="en-CH" sz="2800" i="1" dirty="0">
                <a:solidFill>
                  <a:schemeClr val="tx1"/>
                </a:solidFill>
              </a:rPr>
            </a:br>
            <a:r>
              <a:rPr lang="en-CH" sz="2800" i="1" dirty="0">
                <a:solidFill>
                  <a:schemeClr val="tx1"/>
                </a:solidFill>
              </a:rPr>
              <a:t>more accessible for wider adoption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F045071-DB91-7285-3A4E-DF1EF914F7D2}"/>
              </a:ext>
            </a:extLst>
          </p:cNvPr>
          <p:cNvSpPr/>
          <p:nvPr/>
        </p:nvSpPr>
        <p:spPr>
          <a:xfrm>
            <a:off x="2854054" y="2541832"/>
            <a:ext cx="3250695" cy="1440000"/>
          </a:xfrm>
          <a:prstGeom prst="roundRect">
            <a:avLst>
              <a:gd name="adj" fmla="val 9956"/>
            </a:avLst>
          </a:prstGeom>
          <a:solidFill>
            <a:srgbClr val="0643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800" b="1" dirty="0">
                <a:latin typeface="Corbel" panose="020B0503020204020204" pitchFamily="34" charset="0"/>
              </a:rPr>
              <a:t>Storage-Centric </a:t>
            </a:r>
            <a:br>
              <a:rPr lang="en-CH" sz="2800" b="1" dirty="0">
                <a:latin typeface="Corbel" panose="020B0503020204020204" pitchFamily="34" charset="0"/>
              </a:rPr>
            </a:br>
            <a:r>
              <a:rPr lang="en-CH" sz="2800" b="1" dirty="0">
                <a:latin typeface="Corbel" panose="020B0503020204020204" pitchFamily="34" charset="0"/>
              </a:rPr>
              <a:t>Systems </a:t>
            </a:r>
            <a:r>
              <a:rPr lang="en-GB" sz="2800" b="1" dirty="0">
                <a:latin typeface="Corbel" panose="020B0503020204020204" pitchFamily="34" charset="0"/>
              </a:rPr>
              <a:t>for (Meta)Genomics</a:t>
            </a:r>
            <a:endParaRPr lang="en-CH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5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2" grpId="0"/>
      <p:bldP spid="16" grpId="0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E7EC-879C-4D7B-2BC6-E8BA7834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More About My 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D660F1-0627-D4C9-4202-1A2E4C799854}"/>
              </a:ext>
            </a:extLst>
          </p:cNvPr>
          <p:cNvSpPr/>
          <p:nvPr/>
        </p:nvSpPr>
        <p:spPr>
          <a:xfrm>
            <a:off x="1991032" y="2327295"/>
            <a:ext cx="6996589" cy="5931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D83FC6-508E-E25F-A3AC-A639EF7DF811}"/>
              </a:ext>
            </a:extLst>
          </p:cNvPr>
          <p:cNvSpPr/>
          <p:nvPr/>
        </p:nvSpPr>
        <p:spPr>
          <a:xfrm>
            <a:off x="189560" y="2316069"/>
            <a:ext cx="2848609" cy="593146"/>
          </a:xfrm>
          <a:prstGeom prst="roundRect">
            <a:avLst/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Near-Data Processing</a:t>
            </a:r>
          </a:p>
          <a:p>
            <a:pPr algn="ctr"/>
            <a:r>
              <a:rPr lang="en-CH" sz="20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(Other Works)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FE55A-FBA2-5CD1-7D84-0EE4692E9441}"/>
              </a:ext>
            </a:extLst>
          </p:cNvPr>
          <p:cNvSpPr txBox="1"/>
          <p:nvPr/>
        </p:nvSpPr>
        <p:spPr>
          <a:xfrm>
            <a:off x="5439920" y="2292086"/>
            <a:ext cx="1683485" cy="49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ALP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IEEE TETC’22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86547-8C03-67FE-3A5F-CF357082D551}"/>
              </a:ext>
            </a:extLst>
          </p:cNvPr>
          <p:cNvSpPr txBox="1"/>
          <p:nvPr/>
        </p:nvSpPr>
        <p:spPr>
          <a:xfrm>
            <a:off x="3038166" y="2287160"/>
            <a:ext cx="153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SIMDRAM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ASPLOS’21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583445-6E2C-BDC9-7D94-6690B78475D3}"/>
              </a:ext>
            </a:extLst>
          </p:cNvPr>
          <p:cNvSpPr txBox="1"/>
          <p:nvPr/>
        </p:nvSpPr>
        <p:spPr>
          <a:xfrm>
            <a:off x="4427751" y="2287160"/>
            <a:ext cx="115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CODIC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ISCA’21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9F1E2-D4A4-6E40-43E7-BD6CE781D94C}"/>
              </a:ext>
            </a:extLst>
          </p:cNvPr>
          <p:cNvSpPr/>
          <p:nvPr/>
        </p:nvSpPr>
        <p:spPr>
          <a:xfrm>
            <a:off x="1999930" y="3191035"/>
            <a:ext cx="6996589" cy="593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EA2D2E-C639-8263-6B46-68F4D99339DF}"/>
              </a:ext>
            </a:extLst>
          </p:cNvPr>
          <p:cNvSpPr txBox="1"/>
          <p:nvPr/>
        </p:nvSpPr>
        <p:spPr>
          <a:xfrm>
            <a:off x="7820578" y="3180081"/>
            <a:ext cx="1216305" cy="49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Venice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ISCA’23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940C1-E786-09B9-B05D-B62447B8DA58}"/>
              </a:ext>
            </a:extLst>
          </p:cNvPr>
          <p:cNvSpPr txBox="1"/>
          <p:nvPr/>
        </p:nvSpPr>
        <p:spPr>
          <a:xfrm>
            <a:off x="4124654" y="3163580"/>
            <a:ext cx="121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CAL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MICRO’18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6B9139-C7F6-016C-A0F6-0722B0327B8A}"/>
              </a:ext>
            </a:extLst>
          </p:cNvPr>
          <p:cNvSpPr txBox="1"/>
          <p:nvPr/>
        </p:nvSpPr>
        <p:spPr>
          <a:xfrm>
            <a:off x="5356629" y="3180081"/>
            <a:ext cx="1216305" cy="49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CROW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ISCA’19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403B768-A846-175D-F682-67E560504AD8}"/>
              </a:ext>
            </a:extLst>
          </p:cNvPr>
          <p:cNvSpPr/>
          <p:nvPr/>
        </p:nvSpPr>
        <p:spPr>
          <a:xfrm>
            <a:off x="189560" y="3202643"/>
            <a:ext cx="2848609" cy="593147"/>
          </a:xfrm>
          <a:prstGeom prst="roundRect">
            <a:avLst/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Optimizing Memory </a:t>
            </a:r>
          </a:p>
          <a:p>
            <a:pPr algn="ctr"/>
            <a:r>
              <a:rPr lang="en-CH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and Storage Systems</a:t>
            </a:r>
            <a:endParaRPr lang="en-CH" sz="2000" i="1" dirty="0">
              <a:solidFill>
                <a:schemeClr val="accent2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83B26D-BDC6-B7DD-FDC2-855CFA19CA98}"/>
              </a:ext>
            </a:extLst>
          </p:cNvPr>
          <p:cNvSpPr txBox="1"/>
          <p:nvPr/>
        </p:nvSpPr>
        <p:spPr>
          <a:xfrm>
            <a:off x="6588604" y="3180081"/>
            <a:ext cx="1216305" cy="49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FIGARO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MICRO’20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A653BF-3C35-7289-99ED-7BB42F841DFA}"/>
              </a:ext>
            </a:extLst>
          </p:cNvPr>
          <p:cNvSpPr txBox="1"/>
          <p:nvPr/>
        </p:nvSpPr>
        <p:spPr>
          <a:xfrm>
            <a:off x="3035545" y="3180081"/>
            <a:ext cx="1073439" cy="49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FLIN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ISCA’18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FDDE05-314D-85B4-2CCD-241E6195F721}"/>
              </a:ext>
            </a:extLst>
          </p:cNvPr>
          <p:cNvSpPr/>
          <p:nvPr/>
        </p:nvSpPr>
        <p:spPr>
          <a:xfrm>
            <a:off x="1991031" y="4031674"/>
            <a:ext cx="6996589" cy="593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3812C7-6FB6-6A10-9A97-9B25CD10368E}"/>
              </a:ext>
            </a:extLst>
          </p:cNvPr>
          <p:cNvSpPr/>
          <p:nvPr/>
        </p:nvSpPr>
        <p:spPr>
          <a:xfrm>
            <a:off x="189560" y="4031928"/>
            <a:ext cx="2848609" cy="593147"/>
          </a:xfrm>
          <a:prstGeom prst="roundRect">
            <a:avLst/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Algorithms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934BA-A0EC-5F0D-C0B8-4994FEC23416}"/>
              </a:ext>
            </a:extLst>
          </p:cNvPr>
          <p:cNvSpPr txBox="1"/>
          <p:nvPr/>
        </p:nvSpPr>
        <p:spPr>
          <a:xfrm>
            <a:off x="7803858" y="4020871"/>
            <a:ext cx="1216305" cy="49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MLA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ISMB’24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A9D5D-AE94-6693-579F-403B89BD3E2F}"/>
              </a:ext>
            </a:extLst>
          </p:cNvPr>
          <p:cNvSpPr txBox="1"/>
          <p:nvPr/>
        </p:nvSpPr>
        <p:spPr>
          <a:xfrm>
            <a:off x="6503407" y="4020871"/>
            <a:ext cx="1216305" cy="49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RawHash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ISMB’23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004D1-6064-3128-FA1F-4EB50AB7B68E}"/>
              </a:ext>
            </a:extLst>
          </p:cNvPr>
          <p:cNvSpPr txBox="1"/>
          <p:nvPr/>
        </p:nvSpPr>
        <p:spPr>
          <a:xfrm>
            <a:off x="4476817" y="4020871"/>
            <a:ext cx="1942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BLEND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NARGAB’23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F23FE5-891F-C64F-66F7-BD165C90A2E1}"/>
              </a:ext>
            </a:extLst>
          </p:cNvPr>
          <p:cNvSpPr txBox="1"/>
          <p:nvPr/>
        </p:nvSpPr>
        <p:spPr>
          <a:xfrm>
            <a:off x="3035545" y="4020871"/>
            <a:ext cx="1357127" cy="497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TargetCall</a:t>
            </a:r>
            <a:b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APBC’23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77807E-D7FA-5039-5411-6EBACCD944EA}"/>
              </a:ext>
            </a:extLst>
          </p:cNvPr>
          <p:cNvSpPr/>
          <p:nvPr/>
        </p:nvSpPr>
        <p:spPr>
          <a:xfrm>
            <a:off x="1978124" y="4860959"/>
            <a:ext cx="6996589" cy="593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60E95B-3BF8-F920-5898-F5F3779248F3}"/>
              </a:ext>
            </a:extLst>
          </p:cNvPr>
          <p:cNvSpPr/>
          <p:nvPr/>
        </p:nvSpPr>
        <p:spPr>
          <a:xfrm>
            <a:off x="189560" y="4871754"/>
            <a:ext cx="2848609" cy="593147"/>
          </a:xfrm>
          <a:prstGeom prst="roundRect">
            <a:avLst/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Algorithm-Architecture  Co-Design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D15C9-D0ED-D0B4-026E-A9F3A7C86E3F}"/>
              </a:ext>
            </a:extLst>
          </p:cNvPr>
          <p:cNvSpPr txBox="1"/>
          <p:nvPr/>
        </p:nvSpPr>
        <p:spPr>
          <a:xfrm>
            <a:off x="4403588" y="4854861"/>
            <a:ext cx="1991033" cy="49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Scrooge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Bioinformatics’23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0FB46-D5CC-DE92-3828-9E5D8B5208C9}"/>
              </a:ext>
            </a:extLst>
          </p:cNvPr>
          <p:cNvSpPr txBox="1"/>
          <p:nvPr/>
        </p:nvSpPr>
        <p:spPr>
          <a:xfrm>
            <a:off x="6475949" y="4854861"/>
            <a:ext cx="1216305" cy="49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SeGraM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ISCA’22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2FDABC-88DC-172F-4F2E-CAAD37E37EDB}"/>
              </a:ext>
            </a:extLst>
          </p:cNvPr>
          <p:cNvSpPr txBox="1"/>
          <p:nvPr/>
        </p:nvSpPr>
        <p:spPr>
          <a:xfrm>
            <a:off x="3105955" y="4866436"/>
            <a:ext cx="1216305" cy="497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SMASH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MICRO’19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2AD2656-C153-4D19-EEB1-14210AE386AF}"/>
              </a:ext>
            </a:extLst>
          </p:cNvPr>
          <p:cNvGrpSpPr/>
          <p:nvPr/>
        </p:nvGrpSpPr>
        <p:grpSpPr>
          <a:xfrm>
            <a:off x="189561" y="5669055"/>
            <a:ext cx="8806957" cy="688202"/>
            <a:chOff x="189561" y="5556704"/>
            <a:chExt cx="8806957" cy="89393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770E4D-C312-8935-F94F-6188F1F9465D}"/>
                </a:ext>
              </a:extLst>
            </p:cNvPr>
            <p:cNvSpPr/>
            <p:nvPr/>
          </p:nvSpPr>
          <p:spPr>
            <a:xfrm>
              <a:off x="1999929" y="5580362"/>
              <a:ext cx="6996589" cy="770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74DBAD9-AE84-4D39-BFFA-EC5E646DB3B6}"/>
                </a:ext>
              </a:extLst>
            </p:cNvPr>
            <p:cNvSpPr/>
            <p:nvPr/>
          </p:nvSpPr>
          <p:spPr>
            <a:xfrm>
              <a:off x="189561" y="5576834"/>
              <a:ext cx="2848608" cy="770467"/>
            </a:xfrm>
            <a:prstGeom prst="roundRect">
              <a:avLst/>
            </a:prstGeom>
            <a:solidFill>
              <a:srgbClr val="06436E"/>
            </a:solidFill>
            <a:ln>
              <a:solidFill>
                <a:srgbClr val="0643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H" sz="2000" b="1" i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Corbel" panose="020B0503020204020204" pitchFamily="34" charset="0"/>
                </a:rPr>
                <a:t>Device-Architecture</a:t>
              </a:r>
              <a:r>
                <a:rPr lang="en-CH" sz="2000" b="1" i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Corbel" panose="020B0503020204020204" pitchFamily="34" charset="0"/>
                </a:rPr>
                <a:t>  </a:t>
              </a:r>
              <a:br>
                <a:rPr lang="en-CH" sz="2000" b="1" i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Corbel" panose="020B0503020204020204" pitchFamily="34" charset="0"/>
                </a:rPr>
              </a:br>
              <a:r>
                <a:rPr lang="en-CH" sz="2000" b="1" i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Corbel" panose="020B0503020204020204" pitchFamily="34" charset="0"/>
                </a:rPr>
                <a:t>Co-Design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1A8873-E42C-3615-DC9A-70C0F75433AB}"/>
                </a:ext>
              </a:extLst>
            </p:cNvPr>
            <p:cNvSpPr txBox="1"/>
            <p:nvPr/>
          </p:nvSpPr>
          <p:spPr>
            <a:xfrm>
              <a:off x="4033682" y="5556704"/>
              <a:ext cx="3889671" cy="893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CH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Understanding and Modeling </a:t>
              </a:r>
              <a:br>
                <a:rPr lang="en-CH" sz="1600" b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CH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Ultra-Dense 3D Memory Systems</a:t>
              </a:r>
              <a:br>
                <a:rPr lang="en-CH" sz="1600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CH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PACT SRC’24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9308FC2-133C-02C1-4354-E2078033506E}"/>
              </a:ext>
            </a:extLst>
          </p:cNvPr>
          <p:cNvSpPr txBox="1"/>
          <p:nvPr/>
        </p:nvSpPr>
        <p:spPr>
          <a:xfrm>
            <a:off x="5029199" y="947716"/>
            <a:ext cx="2768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1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2"/>
              </a:rPr>
              <a:t>https://bit.ly/nikamgh</a:t>
            </a:r>
            <a:endParaRPr lang="en-CH" sz="2000" b="1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1A3E8B-0B76-6CBC-8461-B6E1E710D214}"/>
              </a:ext>
            </a:extLst>
          </p:cNvPr>
          <p:cNvSpPr txBox="1"/>
          <p:nvPr/>
        </p:nvSpPr>
        <p:spPr>
          <a:xfrm>
            <a:off x="5597751" y="388852"/>
            <a:ext cx="25880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i="1" dirty="0"/>
              <a:t>My Website: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F039664-3635-F2F9-6F52-CD8F8D9EC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657" y="48586"/>
            <a:ext cx="1356853" cy="13568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46BABB6-F730-D9DB-8043-95E54666A406}"/>
              </a:ext>
            </a:extLst>
          </p:cNvPr>
          <p:cNvSpPr/>
          <p:nvPr/>
        </p:nvSpPr>
        <p:spPr>
          <a:xfrm>
            <a:off x="1991032" y="1490063"/>
            <a:ext cx="6996589" cy="5931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5BB0459-A685-7062-C783-6464F4C3272C}"/>
              </a:ext>
            </a:extLst>
          </p:cNvPr>
          <p:cNvSpPr/>
          <p:nvPr/>
        </p:nvSpPr>
        <p:spPr>
          <a:xfrm>
            <a:off x="189560" y="1478837"/>
            <a:ext cx="2848609" cy="593147"/>
          </a:xfrm>
          <a:prstGeom prst="roundRect">
            <a:avLst/>
          </a:prstGeom>
          <a:solidFill>
            <a:srgbClr val="06436E"/>
          </a:solidFill>
          <a:ln>
            <a:solidFill>
              <a:srgbClr val="0643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Works Described</a:t>
            </a:r>
            <a:br>
              <a:rPr lang="en-CH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</a:br>
            <a:r>
              <a:rPr lang="en-CH" sz="20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orbel" panose="020B0503020204020204" pitchFamily="34" charset="0"/>
              </a:rPr>
              <a:t>in This Talk</a:t>
            </a:r>
            <a:endParaRPr lang="en-CH" sz="2000" i="1" dirty="0">
              <a:solidFill>
                <a:schemeClr val="accent2">
                  <a:lumMod val="20000"/>
                  <a:lumOff val="8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CF3661-9079-9DBE-7991-826F2FEA5F8B}"/>
              </a:ext>
            </a:extLst>
          </p:cNvPr>
          <p:cNvSpPr txBox="1"/>
          <p:nvPr/>
        </p:nvSpPr>
        <p:spPr>
          <a:xfrm>
            <a:off x="5490896" y="1458333"/>
            <a:ext cx="153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MARS</a:t>
            </a:r>
            <a:b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ICS’25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F451A0-C3AB-A25F-C90A-52B76FCD1D77}"/>
              </a:ext>
            </a:extLst>
          </p:cNvPr>
          <p:cNvSpPr txBox="1"/>
          <p:nvPr/>
        </p:nvSpPr>
        <p:spPr>
          <a:xfrm>
            <a:off x="4264532" y="1470880"/>
            <a:ext cx="168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MegIS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ISCA’24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275CE8-6A70-82EE-D777-5E6628374C24}"/>
              </a:ext>
            </a:extLst>
          </p:cNvPr>
          <p:cNvSpPr txBox="1"/>
          <p:nvPr/>
        </p:nvSpPr>
        <p:spPr>
          <a:xfrm>
            <a:off x="6564706" y="1460478"/>
            <a:ext cx="153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GRAINS</a:t>
            </a:r>
            <a:b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Ongoing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A1605A-37D6-47B1-B0A2-607583CF54B7}"/>
              </a:ext>
            </a:extLst>
          </p:cNvPr>
          <p:cNvSpPr txBox="1"/>
          <p:nvPr/>
        </p:nvSpPr>
        <p:spPr>
          <a:xfrm>
            <a:off x="7638516" y="1450519"/>
            <a:ext cx="153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SAGe</a:t>
            </a:r>
            <a:b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arXiv’25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1FD4EC-B772-6C6B-504D-5ADCC3399A6E}"/>
              </a:ext>
            </a:extLst>
          </p:cNvPr>
          <p:cNvSpPr txBox="1"/>
          <p:nvPr/>
        </p:nvSpPr>
        <p:spPr>
          <a:xfrm>
            <a:off x="7923353" y="2287160"/>
            <a:ext cx="1177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REIS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ISCA’25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CA9C97-11C8-C559-B193-E2E2B0D6EBF3}"/>
              </a:ext>
            </a:extLst>
          </p:cNvPr>
          <p:cNvSpPr txBox="1"/>
          <p:nvPr/>
        </p:nvSpPr>
        <p:spPr>
          <a:xfrm>
            <a:off x="6982059" y="2287160"/>
            <a:ext cx="1082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IMPACT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DSN’25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DB70AB-5BB5-6F34-DE51-4D320F9931B9}"/>
              </a:ext>
            </a:extLst>
          </p:cNvPr>
          <p:cNvSpPr txBox="1"/>
          <p:nvPr/>
        </p:nvSpPr>
        <p:spPr>
          <a:xfrm>
            <a:off x="7773581" y="4815211"/>
            <a:ext cx="121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Ariadne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HPCA’25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60197-3A51-C056-5C0D-BB4668420764}"/>
              </a:ext>
            </a:extLst>
          </p:cNvPr>
          <p:cNvSpPr txBox="1"/>
          <p:nvPr/>
        </p:nvSpPr>
        <p:spPr>
          <a:xfrm>
            <a:off x="3038168" y="1458333"/>
            <a:ext cx="1683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>
                <a:latin typeface="Calibri" panose="020F0502020204030204" pitchFamily="34" charset="0"/>
                <a:cs typeface="Calibri" panose="020F0502020204030204" pitchFamily="34" charset="0"/>
              </a:rPr>
              <a:t>GenStore</a:t>
            </a:r>
            <a:b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H" dirty="0">
                <a:latin typeface="Calibri" panose="020F0502020204030204" pitchFamily="34" charset="0"/>
                <a:cs typeface="Calibri" panose="020F0502020204030204" pitchFamily="34" charset="0"/>
              </a:rPr>
              <a:t>ASPLOS’22</a:t>
            </a:r>
          </a:p>
        </p:txBody>
      </p:sp>
    </p:spTree>
    <p:extLst>
      <p:ext uri="{BB962C8B-B14F-4D97-AF65-F5344CB8AC3E}">
        <p14:creationId xmlns:p14="http://schemas.microsoft.com/office/powerpoint/2010/main" val="3013269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6D658CBB-4AE2-4660-879B-32E28B2CC9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6436E"/>
          </a:solidFill>
        </p:spPr>
        <p:txBody>
          <a:bodyPr anchor="ctr"/>
          <a:lstStyle>
            <a:lvl1pPr algn="l" defTabSz="816011" rtl="0" eaLnBrk="1" latinLnBrk="0" hangingPunct="1">
              <a:lnSpc>
                <a:spcPts val="3070"/>
              </a:lnSpc>
              <a:spcBef>
                <a:spcPct val="0"/>
              </a:spcBef>
              <a:buNone/>
              <a:defRPr sz="2856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pPr algn="ctr" defTabSz="647668">
              <a:lnSpc>
                <a:spcPct val="120000"/>
              </a:lnSpc>
            </a:pPr>
            <a:r>
              <a:rPr lang="en-US" altLang="zh-CN" sz="4000" b="1" dirty="0">
                <a:solidFill>
                  <a:schemeClr val="bg1"/>
                </a:solidFill>
              </a:rPr>
              <a:t>Storage-Centric Systems </a:t>
            </a:r>
            <a:br>
              <a:rPr lang="en-US" altLang="zh-CN" sz="4000" b="1" dirty="0">
                <a:solidFill>
                  <a:schemeClr val="bg1"/>
                </a:solidFill>
              </a:rPr>
            </a:br>
            <a:r>
              <a:rPr lang="en-US" altLang="zh-CN" sz="4000" b="1" dirty="0">
                <a:solidFill>
                  <a:schemeClr val="bg1"/>
                </a:solidFill>
              </a:rPr>
              <a:t>for Genomics </a:t>
            </a:r>
          </a:p>
          <a:p>
            <a:pPr algn="ctr" defTabSz="647668">
              <a:lnSpc>
                <a:spcPct val="120000"/>
              </a:lnSpc>
            </a:pPr>
            <a:r>
              <a:rPr lang="en-US" altLang="zh-CN" sz="4000" b="1" dirty="0">
                <a:solidFill>
                  <a:schemeClr val="bg1"/>
                </a:solidFill>
              </a:rPr>
              <a:t>and Metagenomics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08C44EE-A7D9-423C-B83D-1628ACB8CDBF}"/>
              </a:ext>
            </a:extLst>
          </p:cNvPr>
          <p:cNvSpPr txBox="1">
            <a:spLocks/>
          </p:cNvSpPr>
          <p:nvPr/>
        </p:nvSpPr>
        <p:spPr>
          <a:xfrm>
            <a:off x="1" y="4116096"/>
            <a:ext cx="9143999" cy="45608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6011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892" kern="1200">
                <a:solidFill>
                  <a:srgbClr val="1D1D1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08005" indent="0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66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16011" indent="0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66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24016" indent="0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66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32021" indent="0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669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44029" indent="-204003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2034" indent="-204003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0040" indent="-204003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8045" indent="-204003" algn="l" defTabSz="816011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47668"/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Nika Mansouri </a:t>
            </a:r>
            <a:r>
              <a:rPr lang="en-US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Ghiasi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47668"/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47668"/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n.mansorighiasi@gmail.com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5FD9B54-C4B8-B127-37B2-62D5AE340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060" y="6044492"/>
            <a:ext cx="2418477" cy="465269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16931A2-04EE-EBF2-2B75-5514E99A9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428" y="6054558"/>
            <a:ext cx="2673598" cy="44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74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7618-CE1F-B34C-B41B-12BE5DF5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High-Throughput Sequencers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4C0C17A3-150C-5A45-A861-620CA36BDF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41074" y="2835506"/>
            <a:ext cx="2264883" cy="131507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0B392DBB-F284-CA41-88C9-91B15F4B2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7966" y="6018342"/>
            <a:ext cx="7383042" cy="4205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… and more! All produce data with different properties.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37E4B14D-7B32-4B49-BDA3-D33580728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389" y="2492896"/>
            <a:ext cx="1955520" cy="312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Illumina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MiSeq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F7AF0B48-B7DA-1C47-B235-0B44DC405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9862" y="4140682"/>
            <a:ext cx="2511360" cy="312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Oxford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Nanopore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MinION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Text Box 22">
            <a:extLst>
              <a:ext uri="{FF2B5EF4-FFF2-40B4-BE49-F238E27FC236}">
                <a16:creationId xmlns:a16="http://schemas.microsoft.com/office/drawing/2014/main" id="{24D0C308-9210-2D4E-934D-1B7C23DD5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084" y="5796865"/>
            <a:ext cx="2280960" cy="312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Pacific Biosciences RS II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B5EAB-E6AF-6249-8B70-562972A12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48" t="4106"/>
          <a:stretch/>
        </p:blipFill>
        <p:spPr>
          <a:xfrm>
            <a:off x="659168" y="2865864"/>
            <a:ext cx="1522463" cy="2990331"/>
          </a:xfrm>
          <a:prstGeom prst="rect">
            <a:avLst/>
          </a:prstGeom>
        </p:spPr>
      </p:pic>
      <p:sp>
        <p:nvSpPr>
          <p:cNvPr id="10" name="Text Box 14">
            <a:extLst>
              <a:ext uri="{FF2B5EF4-FFF2-40B4-BE49-F238E27FC236}">
                <a16:creationId xmlns:a16="http://schemas.microsoft.com/office/drawing/2014/main" id="{77510252-2314-FD4B-9E6A-1D4D7EB32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637" y="5698152"/>
            <a:ext cx="2226045" cy="4544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0820" rIns="81639" bIns="4082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Illumina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NovaSeq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6000</a:t>
            </a:r>
          </a:p>
        </p:txBody>
      </p:sp>
      <p:pic>
        <p:nvPicPr>
          <p:cNvPr id="11" name="Picture 6" descr="SmidgION-2018.png">
            <a:extLst>
              <a:ext uri="{FF2B5EF4-FFF2-40B4-BE49-F238E27FC236}">
                <a16:creationId xmlns:a16="http://schemas.microsoft.com/office/drawing/2014/main" id="{BEEE064F-E89F-D54B-AA4F-9029905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19971">
            <a:off x="5904311" y="4637310"/>
            <a:ext cx="2378084" cy="13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511601-E58E-5443-931E-397D618FBFCA}"/>
              </a:ext>
            </a:extLst>
          </p:cNvPr>
          <p:cNvSpPr/>
          <p:nvPr/>
        </p:nvSpPr>
        <p:spPr>
          <a:xfrm>
            <a:off x="7361099" y="4941168"/>
            <a:ext cx="13873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Oxford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Nanopore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SmidgION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18298C-AD1F-8748-B92D-4E439C752C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3213" y="3655082"/>
            <a:ext cx="2826635" cy="21984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F54D92-588A-0B4E-AE4F-2E86BAB979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3433" y="869263"/>
            <a:ext cx="1854591" cy="29358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A27421-FA89-4D4E-BB13-F8E5F906414A}"/>
              </a:ext>
            </a:extLst>
          </p:cNvPr>
          <p:cNvSpPr/>
          <p:nvPr/>
        </p:nvSpPr>
        <p:spPr>
          <a:xfrm>
            <a:off x="4728805" y="2090916"/>
            <a:ext cx="1317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Pacific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Biosciences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Sequel II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25559F-9079-C046-A1B6-379DB7000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961" y="1108776"/>
            <a:ext cx="2559162" cy="17964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1A1CF6-F161-1A46-8C49-6C6AD0354F1A}"/>
              </a:ext>
            </a:extLst>
          </p:cNvPr>
          <p:cNvSpPr/>
          <p:nvPr/>
        </p:nvSpPr>
        <p:spPr>
          <a:xfrm>
            <a:off x="5931345" y="944360"/>
            <a:ext cx="13579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Oxford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Nanopore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PromethION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0B3364-1C69-1549-8357-EA03ACDB60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637" y="836712"/>
            <a:ext cx="2601870" cy="173271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DB5E02-0597-3664-C1CA-2BA804EB1B11}"/>
              </a:ext>
            </a:extLst>
          </p:cNvPr>
          <p:cNvSpPr/>
          <p:nvPr/>
        </p:nvSpPr>
        <p:spPr>
          <a:xfrm>
            <a:off x="227637" y="836712"/>
            <a:ext cx="8863371" cy="5602132"/>
          </a:xfrm>
          <a:prstGeom prst="roundRect">
            <a:avLst>
              <a:gd name="adj" fmla="val 0"/>
            </a:avLst>
          </a:prstGeom>
          <a:solidFill>
            <a:srgbClr val="FFFFFF">
              <a:alpha val="9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E8D42B-9A26-036B-F868-B0819C0C2E2B}"/>
              </a:ext>
            </a:extLst>
          </p:cNvPr>
          <p:cNvSpPr/>
          <p:nvPr/>
        </p:nvSpPr>
        <p:spPr>
          <a:xfrm>
            <a:off x="0" y="1279281"/>
            <a:ext cx="9144000" cy="4574258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lvl="0" algn="ctr"/>
            <a:r>
              <a:rPr lang="en-GB" sz="2800" b="1" kern="0" dirty="0">
                <a:solidFill>
                  <a:srgbClr val="C00000"/>
                </a:solidFill>
                <a:latin typeface="Corbel" panose="020B0503020204020204" pitchFamily="34" charset="0"/>
              </a:rPr>
              <a:t>Current sequencing technologies</a:t>
            </a:r>
          </a:p>
          <a:p>
            <a:pPr lvl="0" algn="ctr"/>
            <a:r>
              <a:rPr lang="en-GB" sz="2800" b="1" kern="0" dirty="0">
                <a:solidFill>
                  <a:srgbClr val="C00000"/>
                </a:solidFill>
                <a:latin typeface="Corbel" panose="020B0503020204020204" pitchFamily="34" charset="0"/>
              </a:rPr>
              <a:t>cannot sequence very long DNA molecules end-to-end</a:t>
            </a:r>
          </a:p>
          <a:p>
            <a:pPr lvl="0" algn="ctr"/>
            <a:endParaRPr lang="en-GB" sz="2800" b="1" kern="0" dirty="0">
              <a:solidFill>
                <a:srgbClr val="C00000"/>
              </a:solidFill>
              <a:latin typeface="Corbel" panose="020B0503020204020204" pitchFamily="34" charset="0"/>
            </a:endParaRPr>
          </a:p>
          <a:p>
            <a:pPr lvl="0" algn="ctr"/>
            <a:endParaRPr lang="en-GB" sz="2800" b="1" kern="0" dirty="0">
              <a:solidFill>
                <a:srgbClr val="C00000"/>
              </a:solidFill>
              <a:latin typeface="Corbel" panose="020B0503020204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B513781-0E53-87BE-C75E-4FA11022909C}"/>
              </a:ext>
            </a:extLst>
          </p:cNvPr>
          <p:cNvSpPr txBox="1">
            <a:spLocks/>
          </p:cNvSpPr>
          <p:nvPr/>
        </p:nvSpPr>
        <p:spPr>
          <a:xfrm>
            <a:off x="189559" y="2760516"/>
            <a:ext cx="8874054" cy="595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en-US" dirty="0">
                <a:ea typeface="Segoe UI Symbol" panose="020B0502040204020203" pitchFamily="34" charset="0"/>
                <a:cs typeface="Segoe UI Historic" panose="020B0502040204020203" pitchFamily="34" charset="0"/>
              </a:rPr>
              <a:t>Instead, they extract smaller fragments of the original DNA sequence, known as </a:t>
            </a:r>
            <a:r>
              <a:rPr lang="en-US" dirty="0">
                <a:solidFill>
                  <a:srgbClr val="1982C3"/>
                </a:solidFill>
                <a:ea typeface="Segoe UI Symbol" panose="020B0502040204020203" pitchFamily="34" charset="0"/>
                <a:cs typeface="Segoe UI Historic" panose="020B0502040204020203" pitchFamily="34" charset="0"/>
              </a:rPr>
              <a:t>reads</a:t>
            </a:r>
            <a:endParaRPr lang="en-US" dirty="0">
              <a:ea typeface="Segoe UI Symbol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68D0C1-35A5-2A67-166C-9CA4795B9766}"/>
              </a:ext>
            </a:extLst>
          </p:cNvPr>
          <p:cNvSpPr/>
          <p:nvPr/>
        </p:nvSpPr>
        <p:spPr>
          <a:xfrm>
            <a:off x="570224" y="4809030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ED75E5-BACC-8E13-4AC4-037820ECC0AA}"/>
              </a:ext>
            </a:extLst>
          </p:cNvPr>
          <p:cNvSpPr/>
          <p:nvPr/>
        </p:nvSpPr>
        <p:spPr>
          <a:xfrm>
            <a:off x="570224" y="5063423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C697B6-D809-E4AE-62A5-D4683A54C5A6}"/>
              </a:ext>
            </a:extLst>
          </p:cNvPr>
          <p:cNvSpPr/>
          <p:nvPr/>
        </p:nvSpPr>
        <p:spPr>
          <a:xfrm>
            <a:off x="570224" y="5572209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GG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endParaRPr lang="en-CH" sz="1600" b="1" dirty="0">
              <a:solidFill>
                <a:schemeClr val="accent1"/>
              </a:solidFill>
              <a:latin typeface="Corbel" panose="020B05030202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DB14C7-0AFA-D266-AC22-97BF81DF6BD0}"/>
              </a:ext>
            </a:extLst>
          </p:cNvPr>
          <p:cNvSpPr/>
          <p:nvPr/>
        </p:nvSpPr>
        <p:spPr>
          <a:xfrm>
            <a:off x="570224" y="5317816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TT</a:t>
            </a:r>
            <a:r>
              <a:rPr lang="en-CH" sz="1600" b="1" dirty="0">
                <a:solidFill>
                  <a:schemeClr val="accent2"/>
                </a:solidFill>
                <a:latin typeface="Corbel" panose="020B0503020204020204" pitchFamily="34" charset="0"/>
              </a:rPr>
              <a:t>CC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  <a:r>
              <a:rPr lang="en-CH" sz="1600" b="1" dirty="0">
                <a:solidFill>
                  <a:srgbClr val="863DBE"/>
                </a:solidFill>
                <a:latin typeface="Corbel" panose="020B0503020204020204" pitchFamily="34" charset="0"/>
              </a:rPr>
              <a:t>AA</a:t>
            </a:r>
            <a:r>
              <a:rPr lang="en-CH" sz="1600" b="1" dirty="0">
                <a:solidFill>
                  <a:srgbClr val="67A042"/>
                </a:solidFill>
                <a:latin typeface="Corbel" panose="020B0503020204020204" pitchFamily="34" charset="0"/>
              </a:rPr>
              <a:t>T</a:t>
            </a:r>
            <a:r>
              <a:rPr lang="en-CH" sz="1600" b="1" dirty="0">
                <a:solidFill>
                  <a:schemeClr val="accent1"/>
                </a:solidFill>
                <a:latin typeface="Corbel" panose="020B0503020204020204" pitchFamily="34" charset="0"/>
              </a:rPr>
              <a:t>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2451C6-B7B1-FFDA-CB08-543B3E3E34B1}"/>
              </a:ext>
            </a:extLst>
          </p:cNvPr>
          <p:cNvSpPr/>
          <p:nvPr/>
        </p:nvSpPr>
        <p:spPr>
          <a:xfrm>
            <a:off x="451412" y="4676167"/>
            <a:ext cx="1740799" cy="12153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E9046044-79F0-7F72-6C2D-95562B276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5" y="3605258"/>
            <a:ext cx="904357" cy="214181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E53C9EE-3AE1-A76B-5238-0415ABEEB463}"/>
              </a:ext>
            </a:extLst>
          </p:cNvPr>
          <p:cNvSpPr/>
          <p:nvPr/>
        </p:nvSpPr>
        <p:spPr>
          <a:xfrm>
            <a:off x="1151525" y="4228818"/>
            <a:ext cx="717518" cy="434916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AF5E274-571C-3707-C709-C5B1E8F0AE18}"/>
              </a:ext>
            </a:extLst>
          </p:cNvPr>
          <p:cNvSpPr/>
          <p:nvPr/>
        </p:nvSpPr>
        <p:spPr>
          <a:xfrm>
            <a:off x="1196264" y="4984763"/>
            <a:ext cx="177666" cy="97517"/>
          </a:xfrm>
          <a:prstGeom prst="rect">
            <a:avLst/>
          </a:prstGeom>
          <a:solidFill>
            <a:schemeClr val="accent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208406-6BD2-D034-0D47-A2C9A278D8C1}"/>
              </a:ext>
            </a:extLst>
          </p:cNvPr>
          <p:cNvSpPr/>
          <p:nvPr/>
        </p:nvSpPr>
        <p:spPr>
          <a:xfrm>
            <a:off x="2448325" y="4984763"/>
            <a:ext cx="177666" cy="97517"/>
          </a:xfrm>
          <a:prstGeom prst="rect">
            <a:avLst/>
          </a:prstGeom>
          <a:solidFill>
            <a:schemeClr val="accent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3C8F1C-DF96-6B86-EACF-7CEA97244028}"/>
              </a:ext>
            </a:extLst>
          </p:cNvPr>
          <p:cNvSpPr/>
          <p:nvPr/>
        </p:nvSpPr>
        <p:spPr>
          <a:xfrm>
            <a:off x="1071764" y="4423877"/>
            <a:ext cx="825221" cy="5808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23B80D-EC56-DDDC-2EE5-087AD3EFE9D0}"/>
              </a:ext>
            </a:extLst>
          </p:cNvPr>
          <p:cNvSpPr/>
          <p:nvPr/>
        </p:nvSpPr>
        <p:spPr>
          <a:xfrm>
            <a:off x="1821422" y="4005331"/>
            <a:ext cx="904357" cy="10004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734EA6-2503-9309-15E7-837810911286}"/>
              </a:ext>
            </a:extLst>
          </p:cNvPr>
          <p:cNvSpPr/>
          <p:nvPr/>
        </p:nvSpPr>
        <p:spPr>
          <a:xfrm>
            <a:off x="1917974" y="4089227"/>
            <a:ext cx="717518" cy="35562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C236570-6CEB-FA32-D95C-A465CFDD7634}"/>
              </a:ext>
            </a:extLst>
          </p:cNvPr>
          <p:cNvCxnSpPr>
            <a:cxnSpLocks/>
            <a:stCxn id="32" idx="1"/>
            <a:endCxn id="32" idx="0"/>
          </p:cNvCxnSpPr>
          <p:nvPr/>
        </p:nvCxnSpPr>
        <p:spPr>
          <a:xfrm flipV="1">
            <a:off x="1917974" y="4089227"/>
            <a:ext cx="358759" cy="1778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E05A27-9128-A3CB-3150-6A7230B2C69A}"/>
              </a:ext>
            </a:extLst>
          </p:cNvPr>
          <p:cNvCxnSpPr>
            <a:cxnSpLocks/>
          </p:cNvCxnSpPr>
          <p:nvPr/>
        </p:nvCxnSpPr>
        <p:spPr>
          <a:xfrm flipV="1">
            <a:off x="1896985" y="4109760"/>
            <a:ext cx="522122" cy="2543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0175E0-CAF3-BF15-498E-81E36920657D}"/>
              </a:ext>
            </a:extLst>
          </p:cNvPr>
          <p:cNvCxnSpPr>
            <a:cxnSpLocks/>
          </p:cNvCxnSpPr>
          <p:nvPr/>
        </p:nvCxnSpPr>
        <p:spPr>
          <a:xfrm>
            <a:off x="1821422" y="4540292"/>
            <a:ext cx="90435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529986-DEEC-B9DE-CA5A-6F733827D525}"/>
              </a:ext>
            </a:extLst>
          </p:cNvPr>
          <p:cNvCxnSpPr>
            <a:cxnSpLocks/>
          </p:cNvCxnSpPr>
          <p:nvPr/>
        </p:nvCxnSpPr>
        <p:spPr>
          <a:xfrm>
            <a:off x="2419107" y="4663734"/>
            <a:ext cx="0" cy="34095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4CC0360-59BE-5C00-F301-5E54EABD1A49}"/>
              </a:ext>
            </a:extLst>
          </p:cNvPr>
          <p:cNvCxnSpPr>
            <a:cxnSpLocks/>
          </p:cNvCxnSpPr>
          <p:nvPr/>
        </p:nvCxnSpPr>
        <p:spPr>
          <a:xfrm>
            <a:off x="1821422" y="4676167"/>
            <a:ext cx="904357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24F9C64-5AFC-8CD4-030C-C43D0B652D0F}"/>
              </a:ext>
            </a:extLst>
          </p:cNvPr>
          <p:cNvSpPr/>
          <p:nvPr/>
        </p:nvSpPr>
        <p:spPr>
          <a:xfrm flipV="1">
            <a:off x="1906398" y="4596872"/>
            <a:ext cx="4629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2706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0.24444 -0.0787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2" y="-393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0.00047 L 0.29862 -0.06829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340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3 -0.07222 L 0.56337 -0.18935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92" y="-585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0023 L 0.5941 -0.1539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05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Genome Sequence Analysis</a:t>
            </a:r>
            <a:endParaRPr lang="en-US" b="1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559" y="863068"/>
            <a:ext cx="8874053" cy="391627"/>
          </a:xfrm>
        </p:spPr>
        <p:txBody>
          <a:bodyPr lIns="91440" tIns="45720" rIns="91440" bIns="45720" anchor="t">
            <a:noAutofit/>
          </a:bodyPr>
          <a:lstStyle/>
          <a:p>
            <a:pPr marL="185738" indent="-185738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</a:pPr>
            <a:r>
              <a:rPr lang="en-US" sz="2200" b="1" dirty="0">
                <a:solidFill>
                  <a:schemeClr val="accent2"/>
                </a:solidFill>
                <a:ea typeface="Segoe UI Symbol" panose="020B0502040204020203" pitchFamily="34" charset="0"/>
                <a:cs typeface="Segoe UI Historic" panose="020B0502040204020203" pitchFamily="34" charset="0"/>
              </a:rPr>
              <a:t>Read mapping: </a:t>
            </a:r>
            <a:r>
              <a:rPr lang="en-US" sz="2200" dirty="0">
                <a:ea typeface="Segoe UI Symbol" panose="020B0502040204020203" pitchFamily="34" charset="0"/>
                <a:cs typeface="Segoe UI Historic" panose="020B0502040204020203" pitchFamily="34" charset="0"/>
              </a:rPr>
              <a:t>first key step in genome sequence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586341-02EC-AC40-ADCE-03BE081109A9}"/>
              </a:ext>
            </a:extLst>
          </p:cNvPr>
          <p:cNvSpPr/>
          <p:nvPr/>
        </p:nvSpPr>
        <p:spPr>
          <a:xfrm>
            <a:off x="1461309" y="3089732"/>
            <a:ext cx="6292918" cy="278215"/>
          </a:xfrm>
          <a:prstGeom prst="rect">
            <a:avLst/>
          </a:prstGeom>
          <a:solidFill>
            <a:schemeClr val="accent6">
              <a:lumMod val="40000"/>
              <a:lumOff val="60000"/>
              <a:alpha val="41176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…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…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C91E8A-E172-C54D-BD10-CDEE469B4322}"/>
              </a:ext>
            </a:extLst>
          </p:cNvPr>
          <p:cNvSpPr txBox="1">
            <a:spLocks/>
          </p:cNvSpPr>
          <p:nvPr/>
        </p:nvSpPr>
        <p:spPr>
          <a:xfrm>
            <a:off x="189559" y="1329892"/>
            <a:ext cx="8874053" cy="39162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Aligns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reads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to potential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matching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locations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in the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reference genome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3C5A6-E87F-114E-BB3F-F8E69655CA9A}"/>
              </a:ext>
            </a:extLst>
          </p:cNvPr>
          <p:cNvSpPr txBox="1"/>
          <p:nvPr/>
        </p:nvSpPr>
        <p:spPr>
          <a:xfrm>
            <a:off x="3277565" y="2630105"/>
            <a:ext cx="3274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2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Reference Genome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9FAAB7-34B1-8945-8D1B-47772C2262F5}"/>
              </a:ext>
            </a:extLst>
          </p:cNvPr>
          <p:cNvSpPr txBox="1"/>
          <p:nvPr/>
        </p:nvSpPr>
        <p:spPr>
          <a:xfrm>
            <a:off x="1440240" y="3655504"/>
            <a:ext cx="1619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Differences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D6EAFD-8585-5E4A-8CFB-141B10EF7C60}"/>
              </a:ext>
            </a:extLst>
          </p:cNvPr>
          <p:cNvSpPr txBox="1"/>
          <p:nvPr/>
        </p:nvSpPr>
        <p:spPr>
          <a:xfrm>
            <a:off x="6008877" y="3655504"/>
            <a:ext cx="1619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Differences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EC0A51E-72DD-C74D-9B42-794D75CD4991}"/>
              </a:ext>
            </a:extLst>
          </p:cNvPr>
          <p:cNvSpPr txBox="1">
            <a:spLocks/>
          </p:cNvSpPr>
          <p:nvPr/>
        </p:nvSpPr>
        <p:spPr>
          <a:xfrm>
            <a:off x="189559" y="1762301"/>
            <a:ext cx="8874053" cy="39162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prstClr val="black"/>
              </a:buClr>
              <a:buSzTx/>
              <a:buFont typeface="Cambria" panose="02040503050406030204" pitchFamily="18" charset="0"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For each matching location, the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alignment step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 finds the degree of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similarity (alignment score)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9929E7-60DE-634C-943C-4F80ED3403BE}"/>
              </a:ext>
            </a:extLst>
          </p:cNvPr>
          <p:cNvSpPr/>
          <p:nvPr/>
        </p:nvSpPr>
        <p:spPr>
          <a:xfrm>
            <a:off x="2809631" y="4267041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47F58F-34F3-EF41-BD09-B8BE8EEA9B36}"/>
              </a:ext>
            </a:extLst>
          </p:cNvPr>
          <p:cNvSpPr/>
          <p:nvPr/>
        </p:nvSpPr>
        <p:spPr>
          <a:xfrm>
            <a:off x="5999168" y="4517513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649B350-8AC9-FC4B-9C6B-69F5E268C135}"/>
              </a:ext>
            </a:extLst>
          </p:cNvPr>
          <p:cNvSpPr/>
          <p:nvPr/>
        </p:nvSpPr>
        <p:spPr>
          <a:xfrm>
            <a:off x="5722850" y="4023090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4DCDC15-47DB-FD44-8C06-B694F378A9C6}"/>
              </a:ext>
            </a:extLst>
          </p:cNvPr>
          <p:cNvSpPr/>
          <p:nvPr/>
        </p:nvSpPr>
        <p:spPr>
          <a:xfrm>
            <a:off x="3304480" y="4596872"/>
            <a:ext cx="1503176" cy="196772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0007B5-7D64-6E47-8292-027D8143A371}"/>
              </a:ext>
            </a:extLst>
          </p:cNvPr>
          <p:cNvSpPr txBox="1"/>
          <p:nvPr/>
        </p:nvSpPr>
        <p:spPr>
          <a:xfrm>
            <a:off x="189559" y="4238301"/>
            <a:ext cx="868449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7200" marR="0" lvl="0" indent="-18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Calculating the alignment score requires 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E90404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computationally-expensive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1982C3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approximate string matching (ASM) 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to account for 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differences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between reads and the reference genome due to: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38572B4-3DF4-3E43-B479-36F90E4156EB}"/>
              </a:ext>
            </a:extLst>
          </p:cNvPr>
          <p:cNvSpPr txBox="1">
            <a:spLocks/>
          </p:cNvSpPr>
          <p:nvPr/>
        </p:nvSpPr>
        <p:spPr>
          <a:xfrm>
            <a:off x="192005" y="5358860"/>
            <a:ext cx="8871607" cy="39162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133350" indent="-133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Sequencing errors</a:t>
            </a:r>
          </a:p>
          <a:p>
            <a:pPr marL="363538" marR="0" lvl="1" indent="-185738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-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Segoe UI Symbol" panose="020B0502040204020203" pitchFamily="34" charset="0"/>
                <a:cs typeface="Segoe UI Historic" panose="020B0502040204020203" pitchFamily="34" charset="0"/>
              </a:rPr>
              <a:t>Genetic variation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8BFA01-8C57-0242-A02C-63C8B93FE6A8}"/>
              </a:ext>
            </a:extLst>
          </p:cNvPr>
          <p:cNvSpPr/>
          <p:nvPr/>
        </p:nvSpPr>
        <p:spPr>
          <a:xfrm>
            <a:off x="2250064" y="2756000"/>
            <a:ext cx="196770" cy="941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3017B1-DF1C-C44E-B9E6-93256CBB68C4}"/>
              </a:ext>
            </a:extLst>
          </p:cNvPr>
          <p:cNvSpPr/>
          <p:nvPr/>
        </p:nvSpPr>
        <p:spPr>
          <a:xfrm>
            <a:off x="6920341" y="2761584"/>
            <a:ext cx="196770" cy="94191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rgbClr val="FF0000">
                <a:alpha val="37963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949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18 -0.0051 L 0.03958 -0.1009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-479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4 1.85185E-6 L -0.47725 -0.1731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8" y="-86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0.14149 -0.184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66" y="-923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0.0342 -0.1365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" y="-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8" grpId="0"/>
      <p:bldP spid="21" grpId="0"/>
      <p:bldP spid="20" grpId="0"/>
      <p:bldP spid="31" grpId="0" animBg="1"/>
      <p:bldP spid="33" grpId="0" animBg="1"/>
      <p:bldP spid="34" grpId="0" animBg="1"/>
      <p:bldP spid="35" grpId="0" animBg="1"/>
      <p:bldP spid="36" grpId="0"/>
      <p:bldP spid="37" grpId="0"/>
      <p:bldP spid="4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829D2-A40B-314C-A479-C95DDD1C2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Genome Sequence Analysis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ACC52-BF73-DA42-AD9D-F8B156EAD431}"/>
              </a:ext>
            </a:extLst>
          </p:cNvPr>
          <p:cNvSpPr/>
          <p:nvPr/>
        </p:nvSpPr>
        <p:spPr>
          <a:xfrm>
            <a:off x="0" y="4374560"/>
            <a:ext cx="9144000" cy="7639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Computation overhead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671EFC-1331-174D-B84F-34BC5F4A4A6B}"/>
              </a:ext>
            </a:extLst>
          </p:cNvPr>
          <p:cNvSpPr/>
          <p:nvPr/>
        </p:nvSpPr>
        <p:spPr>
          <a:xfrm>
            <a:off x="-1" y="5303763"/>
            <a:ext cx="9144000" cy="7489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Data </a:t>
            </a: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movement overhead </a:t>
            </a:r>
            <a:r>
              <a:rPr kumimoji="0" lang="en-CH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481E8CAD-DA0B-DE49-AE7E-ADF482387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837" y="4306723"/>
            <a:ext cx="914400" cy="9144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29F4988-C678-5947-BDB2-49390A868FE9}"/>
              </a:ext>
            </a:extLst>
          </p:cNvPr>
          <p:cNvSpPr/>
          <p:nvPr/>
        </p:nvSpPr>
        <p:spPr>
          <a:xfrm>
            <a:off x="6724358" y="2291781"/>
            <a:ext cx="2048907" cy="1458415"/>
          </a:xfrm>
          <a:prstGeom prst="roundRect">
            <a:avLst>
              <a:gd name="adj" fmla="val 7116"/>
            </a:avLst>
          </a:prstGeom>
          <a:solidFill>
            <a:srgbClr val="F2E7FF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Computation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Unit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75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(CPU or Accelerator)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63E99D-D1E4-8245-8CB2-BCD3BEAAF8DA}"/>
              </a:ext>
            </a:extLst>
          </p:cNvPr>
          <p:cNvSpPr/>
          <p:nvPr/>
        </p:nvSpPr>
        <p:spPr>
          <a:xfrm>
            <a:off x="5842000" y="2291782"/>
            <a:ext cx="840153" cy="1458415"/>
          </a:xfrm>
          <a:prstGeom prst="roundRect">
            <a:avLst>
              <a:gd name="adj" fmla="val 7116"/>
            </a:avLst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Cache</a:t>
            </a:r>
            <a:endParaRPr kumimoji="0" lang="en-CH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E6BADFB-FFE1-4E42-8501-08F12E36204A}"/>
              </a:ext>
            </a:extLst>
          </p:cNvPr>
          <p:cNvSpPr/>
          <p:nvPr/>
        </p:nvSpPr>
        <p:spPr>
          <a:xfrm>
            <a:off x="3898900" y="2291782"/>
            <a:ext cx="1345754" cy="1458415"/>
          </a:xfrm>
          <a:prstGeom prst="roundRect">
            <a:avLst>
              <a:gd name="adj" fmla="val 7116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Main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Memory</a:t>
            </a:r>
            <a:endParaRPr kumimoji="0" lang="en-CH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709FEE-9362-744D-BD7D-4090E60D2C2C}"/>
              </a:ext>
            </a:extLst>
          </p:cNvPr>
          <p:cNvSpPr/>
          <p:nvPr/>
        </p:nvSpPr>
        <p:spPr>
          <a:xfrm>
            <a:off x="393539" y="2335943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71D223-4AC2-EF42-ACC1-66113579DA7F}"/>
              </a:ext>
            </a:extLst>
          </p:cNvPr>
          <p:cNvSpPr/>
          <p:nvPr/>
        </p:nvSpPr>
        <p:spPr>
          <a:xfrm>
            <a:off x="393539" y="2785215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F2603E-EC35-944A-B5BF-522099302E4A}"/>
              </a:ext>
            </a:extLst>
          </p:cNvPr>
          <p:cNvSpPr/>
          <p:nvPr/>
        </p:nvSpPr>
        <p:spPr>
          <a:xfrm>
            <a:off x="393539" y="3234487"/>
            <a:ext cx="1504707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TTTTTT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B28578-0EA7-1344-8553-2880F1E40B36}"/>
              </a:ext>
            </a:extLst>
          </p:cNvPr>
          <p:cNvSpPr/>
          <p:nvPr/>
        </p:nvSpPr>
        <p:spPr>
          <a:xfrm>
            <a:off x="735911" y="3475414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102E78-13BB-5F40-8AB1-CDB1BEB38F0B}"/>
              </a:ext>
            </a:extLst>
          </p:cNvPr>
          <p:cNvSpPr/>
          <p:nvPr/>
        </p:nvSpPr>
        <p:spPr>
          <a:xfrm>
            <a:off x="688693" y="2518619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AF30CC-AFFD-C243-B35B-C66C856DFAAA}"/>
              </a:ext>
            </a:extLst>
          </p:cNvPr>
          <p:cNvSpPr/>
          <p:nvPr/>
        </p:nvSpPr>
        <p:spPr>
          <a:xfrm>
            <a:off x="688693" y="2993932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AA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67A042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82F4E4-D6C2-1545-B09F-1D6880140494}"/>
              </a:ext>
            </a:extLst>
          </p:cNvPr>
          <p:cNvSpPr/>
          <p:nvPr/>
        </p:nvSpPr>
        <p:spPr>
          <a:xfrm>
            <a:off x="720477" y="3238345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0239A0-AC43-254F-986D-684EDE49C650}"/>
              </a:ext>
            </a:extLst>
          </p:cNvPr>
          <p:cNvSpPr/>
          <p:nvPr/>
        </p:nvSpPr>
        <p:spPr>
          <a:xfrm>
            <a:off x="688041" y="2755783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46DDE2-1447-5147-855B-E194AB338B55}"/>
              </a:ext>
            </a:extLst>
          </p:cNvPr>
          <p:cNvSpPr/>
          <p:nvPr/>
        </p:nvSpPr>
        <p:spPr>
          <a:xfrm>
            <a:off x="756210" y="2351701"/>
            <a:ext cx="1514651" cy="208345"/>
          </a:xfrm>
          <a:prstGeom prst="rect">
            <a:avLst/>
          </a:prstGeom>
          <a:solidFill>
            <a:srgbClr val="F8F3E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TT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GG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C</a:t>
            </a:r>
            <a:r>
              <a:rPr kumimoji="0" lang="en-CH" sz="1600" b="1" i="0" u="none" strike="noStrike" kern="1200" cap="none" spc="0" normalizeH="0" baseline="0" noProof="0" dirty="0">
                <a:ln>
                  <a:noFill/>
                </a:ln>
                <a:solidFill>
                  <a:srgbClr val="863DB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</a:t>
            </a:r>
            <a:endParaRPr kumimoji="0" lang="en-CH" sz="16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9B15F-EA14-7F42-9071-0F136A6363FF}"/>
              </a:ext>
            </a:extLst>
          </p:cNvPr>
          <p:cNvSpPr txBox="1"/>
          <p:nvPr/>
        </p:nvSpPr>
        <p:spPr>
          <a:xfrm>
            <a:off x="6841354" y="1768561"/>
            <a:ext cx="1814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Alignment</a:t>
            </a:r>
          </a:p>
        </p:txBody>
      </p:sp>
      <p:sp>
        <p:nvSpPr>
          <p:cNvPr id="5" name="Striped Right Arrow 4">
            <a:extLst>
              <a:ext uri="{FF2B5EF4-FFF2-40B4-BE49-F238E27FC236}">
                <a16:creationId xmlns:a16="http://schemas.microsoft.com/office/drawing/2014/main" id="{E8DE3FB2-0066-CC44-88B8-5F3645C02031}"/>
              </a:ext>
            </a:extLst>
          </p:cNvPr>
          <p:cNvSpPr/>
          <p:nvPr/>
        </p:nvSpPr>
        <p:spPr>
          <a:xfrm>
            <a:off x="1445366" y="910326"/>
            <a:ext cx="5886717" cy="985838"/>
          </a:xfrm>
          <a:prstGeom prst="strip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Data Movement</a:t>
            </a:r>
          </a:p>
        </p:txBody>
      </p:sp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5C074053-199E-AE4B-94E6-C5A21A2B6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837" y="5219357"/>
            <a:ext cx="914400" cy="9144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33E3FE5-D2D1-A64A-BCDD-FDAE87FF39D1}"/>
              </a:ext>
            </a:extLst>
          </p:cNvPr>
          <p:cNvSpPr/>
          <p:nvPr/>
        </p:nvSpPr>
        <p:spPr>
          <a:xfrm>
            <a:off x="322865" y="2291781"/>
            <a:ext cx="2245002" cy="1458415"/>
          </a:xfrm>
          <a:prstGeom prst="roundRect">
            <a:avLst>
              <a:gd name="adj" fmla="val 7116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Storage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System</a:t>
            </a:r>
            <a:endParaRPr kumimoji="0" lang="en-CH" sz="2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66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75781 0.212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82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58 0.10856 L 0.73472 0.1518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7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58 0.0449 L 0.73472 0.0881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7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68 -0.08611 L 0.71024 0.05162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46" y="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97 2.59259E-6 L 0.71406 0.1909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93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0.03611 L 0.70747 0.13472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104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0.02384 L 0.70677 0.0953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3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8 0.02616 L 0.7342 0.1645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41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0.01759 L 0.72361 0.2229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33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0" grpId="0" animBg="1"/>
      <p:bldP spid="31" grpId="0" animBg="1"/>
      <p:bldP spid="3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6F7EB43E-EE17-9D4C-BE84-79D85C07DA9E}"/>
              </a:ext>
            </a:extLst>
          </p:cNvPr>
          <p:cNvSpPr/>
          <p:nvPr/>
        </p:nvSpPr>
        <p:spPr>
          <a:xfrm>
            <a:off x="6995609" y="4427557"/>
            <a:ext cx="1293890" cy="142811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DCAFAD-4F22-1D44-AB7D-B0307886E13A}"/>
              </a:ext>
            </a:extLst>
          </p:cNvPr>
          <p:cNvSpPr/>
          <p:nvPr/>
        </p:nvSpPr>
        <p:spPr>
          <a:xfrm>
            <a:off x="3841955" y="5483747"/>
            <a:ext cx="1248215" cy="13023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FBA060-FB68-C54E-AE81-11A234DF0199}"/>
              </a:ext>
            </a:extLst>
          </p:cNvPr>
          <p:cNvSpPr/>
          <p:nvPr/>
        </p:nvSpPr>
        <p:spPr>
          <a:xfrm>
            <a:off x="688301" y="4550420"/>
            <a:ext cx="1248215" cy="130233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09F1D-7D81-7F49-9965-98F0A6A9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Metagenomics?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54E4A-3250-EF47-8C82-506486DEF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60" y="855137"/>
            <a:ext cx="8798061" cy="8976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400" b="1" i="1" u="sng" dirty="0">
                <a:solidFill>
                  <a:srgbClr val="AE8207"/>
                </a:solidFill>
              </a:rPr>
              <a:t>Metagenomics</a:t>
            </a:r>
            <a:r>
              <a:rPr lang="en-GB" sz="2400" b="1" i="1" dirty="0">
                <a:solidFill>
                  <a:srgbClr val="AE8207"/>
                </a:solidFill>
              </a:rPr>
              <a:t>: </a:t>
            </a:r>
            <a:r>
              <a:rPr lang="en-GB" sz="2400" dirty="0"/>
              <a:t>Study of genome sequences of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diverse</a:t>
            </a:r>
            <a:r>
              <a:rPr lang="en-GB" sz="2400" dirty="0"/>
              <a:t>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organisms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/>
              <a:t>   within a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shared environment </a:t>
            </a:r>
            <a:r>
              <a:rPr lang="en-GB" sz="2400" dirty="0"/>
              <a:t>(e.g., blood, ocean, soil)</a:t>
            </a:r>
          </a:p>
          <a:p>
            <a:pPr marL="0" indent="0">
              <a:lnSpc>
                <a:spcPct val="100000"/>
              </a:lnSpc>
              <a:buNone/>
            </a:pPr>
            <a:endParaRPr lang="en-GB" sz="2400" dirty="0">
              <a:solidFill>
                <a:srgbClr val="AE8207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CC816F-0A97-124F-83D3-3B57B00EDDA3}"/>
              </a:ext>
            </a:extLst>
          </p:cNvPr>
          <p:cNvSpPr/>
          <p:nvPr/>
        </p:nvSpPr>
        <p:spPr>
          <a:xfrm>
            <a:off x="3295185" y="1690297"/>
            <a:ext cx="2553629" cy="185166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22564-9A47-1046-889B-692B495A38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16815" y="1938301"/>
            <a:ext cx="1093541" cy="1093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69063-BE34-814A-B1BA-AE48468433F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51848" y="2561014"/>
            <a:ext cx="979417" cy="979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66250-0E5E-3D4A-B80C-F2FCF74B66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365" y="1913845"/>
            <a:ext cx="1142452" cy="11424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9C8773-2DB6-9546-9D6C-7E75943773FA}"/>
              </a:ext>
            </a:extLst>
          </p:cNvPr>
          <p:cNvSpPr txBox="1">
            <a:spLocks/>
          </p:cNvSpPr>
          <p:nvPr/>
        </p:nvSpPr>
        <p:spPr>
          <a:xfrm>
            <a:off x="189560" y="3703466"/>
            <a:ext cx="8798061" cy="1302331"/>
          </a:xfrm>
          <a:prstGeom prst="rect">
            <a:avLst/>
          </a:prstGeom>
        </p:spPr>
        <p:txBody>
          <a:bodyPr/>
          <a:lstStyle>
            <a:lvl1pPr marL="187200" indent="-18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8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31115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2pPr>
            <a:lvl3pPr marL="533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3pPr>
            <a:lvl4pPr marL="16002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4pPr>
            <a:lvl5pPr marL="2057400" indent="-18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7200" marR="0" lvl="0" indent="-18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629B3C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Overcomes the limitations of traditional genomics</a:t>
            </a:r>
          </a:p>
          <a:p>
            <a:pPr marL="311150" marR="0" lvl="1" indent="-18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mbria" panose="02040503050406030204" pitchFamily="18" charset="0"/>
              <a:buChar char="-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Bypasses the need for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analyzing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individual species in isolation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7D804F-1B59-214F-8D88-C35C5BD19D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5185" y="4532783"/>
            <a:ext cx="1093541" cy="1093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B76E46-9CD7-244D-AF2D-5C7AF23542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30218" y="5155496"/>
            <a:ext cx="979417" cy="9794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9D66F-A4AB-7243-AF0F-1D552E5EDAF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66735" y="4508327"/>
            <a:ext cx="1142452" cy="114245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D3C5A66-8A9C-854D-B36A-E0E3D8BE0169}"/>
              </a:ext>
            </a:extLst>
          </p:cNvPr>
          <p:cNvGrpSpPr/>
          <p:nvPr/>
        </p:nvGrpSpPr>
        <p:grpSpPr>
          <a:xfrm>
            <a:off x="854501" y="4588488"/>
            <a:ext cx="7260148" cy="2030697"/>
            <a:chOff x="854501" y="4588488"/>
            <a:chExt cx="7260148" cy="2030697"/>
          </a:xfrm>
        </p:grpSpPr>
        <p:pic>
          <p:nvPicPr>
            <p:cNvPr id="17" name="Graphic 16" descr="Close">
              <a:extLst>
                <a:ext uri="{FF2B5EF4-FFF2-40B4-BE49-F238E27FC236}">
                  <a16:creationId xmlns:a16="http://schemas.microsoft.com/office/drawing/2014/main" id="{0DC7D015-89A1-7C4A-A212-9D44353EE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4501" y="4730803"/>
              <a:ext cx="944191" cy="944191"/>
            </a:xfrm>
            <a:prstGeom prst="rect">
              <a:avLst/>
            </a:prstGeom>
          </p:spPr>
        </p:pic>
        <p:pic>
          <p:nvPicPr>
            <p:cNvPr id="18" name="Graphic 17" descr="Close">
              <a:extLst>
                <a:ext uri="{FF2B5EF4-FFF2-40B4-BE49-F238E27FC236}">
                  <a16:creationId xmlns:a16="http://schemas.microsoft.com/office/drawing/2014/main" id="{2B136CDC-F947-9B45-B846-3C0225EAB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16269" y="5674994"/>
              <a:ext cx="944191" cy="944191"/>
            </a:xfrm>
            <a:prstGeom prst="rect">
              <a:avLst/>
            </a:prstGeom>
          </p:spPr>
        </p:pic>
        <p:pic>
          <p:nvPicPr>
            <p:cNvPr id="19" name="Graphic 18" descr="Close">
              <a:extLst>
                <a:ext uri="{FF2B5EF4-FFF2-40B4-BE49-F238E27FC236}">
                  <a16:creationId xmlns:a16="http://schemas.microsoft.com/office/drawing/2014/main" id="{E4637C8E-9CA3-1B4A-B564-614AE5A43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70458" y="4588488"/>
              <a:ext cx="944191" cy="944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441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-0.25781 0.02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9" y="108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945 -0.01088 L 0.31476 0.0141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7" y="12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7 0.00393 L 0.00417 0.0754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56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3" grpId="0" animBg="1"/>
      <p:bldP spid="3" grpId="0" uiExpand="1" build="p"/>
      <p:bldP spid="7" grpId="0" animBg="1"/>
      <p:bldP spid="8" grpId="0" uiExpand="1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.5|1.8|2.9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5.2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7|1|6.4|2.9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6|8.2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4.6|8.2|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.4|3.1|5.3"/>
</p:tagLst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Edge">
  <a:themeElements>
    <a:clrScheme name="Custom 4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0432FF"/>
      </a:hlink>
      <a:folHlink>
        <a:srgbClr val="0432FF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35066</TotalTime>
  <Words>4231</Words>
  <Application>Microsoft Macintosh PowerPoint</Application>
  <PresentationFormat>On-screen Show (4:3)</PresentationFormat>
  <Paragraphs>920</Paragraphs>
  <Slides>54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54</vt:i4>
      </vt:variant>
    </vt:vector>
  </HeadingPairs>
  <TitlesOfParts>
    <vt:vector size="76" baseType="lpstr">
      <vt:lpstr>Microsoft YaHei</vt:lpstr>
      <vt:lpstr>Microsoft YaHei</vt:lpstr>
      <vt:lpstr>Arial</vt:lpstr>
      <vt:lpstr>Arial</vt:lpstr>
      <vt:lpstr>Avenir Next</vt:lpstr>
      <vt:lpstr>Calibri</vt:lpstr>
      <vt:lpstr>Calibri Light</vt:lpstr>
      <vt:lpstr>Cambria</vt:lpstr>
      <vt:lpstr>Comic Sans MS</vt:lpstr>
      <vt:lpstr>Corbel</vt:lpstr>
      <vt:lpstr>Courier New</vt:lpstr>
      <vt:lpstr>europa</vt:lpstr>
      <vt:lpstr>Garamond</vt:lpstr>
      <vt:lpstr>Helvetica</vt:lpstr>
      <vt:lpstr>PT Mono</vt:lpstr>
      <vt:lpstr>Tahoma</vt:lpstr>
      <vt:lpstr>Verdana</vt:lpstr>
      <vt:lpstr>Wingdings</vt:lpstr>
      <vt:lpstr>Edge</vt:lpstr>
      <vt:lpstr>2_Edge</vt:lpstr>
      <vt:lpstr>封面页_图片版 </vt:lpstr>
      <vt:lpstr>1_Office Theme</vt:lpstr>
      <vt:lpstr>PowerPoint Presentation</vt:lpstr>
      <vt:lpstr>Applications of Genomics and Metagenomics</vt:lpstr>
      <vt:lpstr>DNA Under Electron Microscope</vt:lpstr>
      <vt:lpstr>PowerPoint Presentation</vt:lpstr>
      <vt:lpstr>High-Throughput Sequencers</vt:lpstr>
      <vt:lpstr>High-Throughput Sequencers</vt:lpstr>
      <vt:lpstr>Genome Sequence Analysis</vt:lpstr>
      <vt:lpstr>Genome Sequence Analysis</vt:lpstr>
      <vt:lpstr>What is Metagenomics?</vt:lpstr>
      <vt:lpstr>What is Metagenomics?</vt:lpstr>
      <vt:lpstr>Metagenomic Analysis</vt:lpstr>
      <vt:lpstr> Problems with (Meta) Genome Analysis Today</vt:lpstr>
      <vt:lpstr>Illumina DRAGEN Bio-IT Platform (2018)</vt:lpstr>
      <vt:lpstr>NVIDIA Clara Parabricks (2020)</vt:lpstr>
      <vt:lpstr>NVIDIA Hopper DPX Instructions (2022)</vt:lpstr>
      <vt:lpstr>Bionano &amp; NVIDIA:  Accelerating Analysis for Fast Time to Results</vt:lpstr>
      <vt:lpstr>Accelerating Genome Sequence Analysis</vt:lpstr>
      <vt:lpstr>Storage-Centric Systems for (Meta)Genomics</vt:lpstr>
      <vt:lpstr>Storage-Centric Systems for (Meta)Genomics</vt:lpstr>
      <vt:lpstr>Key Idea</vt:lpstr>
      <vt:lpstr>Challenges</vt:lpstr>
      <vt:lpstr>GenStore</vt:lpstr>
      <vt:lpstr>More in the Paper</vt:lpstr>
      <vt:lpstr>Storage-Centric Systems for (Meta)Genomics</vt:lpstr>
      <vt:lpstr>Metagenomic Analysis</vt:lpstr>
      <vt:lpstr>Motivation</vt:lpstr>
      <vt:lpstr>Motivation</vt:lpstr>
      <vt:lpstr>I/O Overhead is Hard to Avoid</vt:lpstr>
      <vt:lpstr>Our Goal</vt:lpstr>
      <vt:lpstr>Challenges of In-Storage Processing</vt:lpstr>
      <vt:lpstr>MegIS: Metagenomics In-Storage</vt:lpstr>
      <vt:lpstr>MegIS Hardware-Software Co-Design</vt:lpstr>
      <vt:lpstr>MegIS Hardware-Software Co-Design</vt:lpstr>
      <vt:lpstr>MegIS Hardware-Software Co-Design</vt:lpstr>
      <vt:lpstr>MegIS Hardware-Software Co-Design</vt:lpstr>
      <vt:lpstr>MegIS Hardware-Software Co-Design</vt:lpstr>
      <vt:lpstr>MegIS Hardware-Software Co-Design</vt:lpstr>
      <vt:lpstr>System Cost-Efficiency</vt:lpstr>
      <vt:lpstr>More in the Paper</vt:lpstr>
      <vt:lpstr>Storage-Centric Systems for (Meta)Genomics</vt:lpstr>
      <vt:lpstr>Large-Scale Genome Graphs</vt:lpstr>
      <vt:lpstr>GRAINS</vt:lpstr>
      <vt:lpstr>Raw Signal Genome Analysis (RSGA)</vt:lpstr>
      <vt:lpstr>Raw Signal Genome Analysis (RSGA)</vt:lpstr>
      <vt:lpstr>Storage-Centric Systems for (Meta)Genomics</vt:lpstr>
      <vt:lpstr>Genomic Data is Growing at a Fast Pace</vt:lpstr>
      <vt:lpstr>Genomic Data is Growing at a Fast Pace</vt:lpstr>
      <vt:lpstr>Effect of Data Preparation Bottleneck</vt:lpstr>
      <vt:lpstr>SAGe</vt:lpstr>
      <vt:lpstr>More in the Paper</vt:lpstr>
      <vt:lpstr>Conclusion</vt:lpstr>
      <vt:lpstr>Conclusion</vt:lpstr>
      <vt:lpstr>More About My Research</vt:lpstr>
      <vt:lpstr>PowerPoint Presentation</vt:lpstr>
    </vt:vector>
  </TitlesOfParts>
  <Manager/>
  <Company>Razer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Minesh Patel</dc:creator>
  <cp:keywords/>
  <dc:description/>
  <cp:lastModifiedBy>Mansourighiasi  Nika</cp:lastModifiedBy>
  <cp:revision>406</cp:revision>
  <cp:lastPrinted>2019-02-23T04:26:38Z</cp:lastPrinted>
  <dcterms:created xsi:type="dcterms:W3CDTF">2017-06-05T15:22:10Z</dcterms:created>
  <dcterms:modified xsi:type="dcterms:W3CDTF">2025-09-19T06:23:13Z</dcterms:modified>
  <cp:category/>
</cp:coreProperties>
</file>